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Lst>
  <p:notesMasterIdLst>
    <p:notesMasterId r:id="rId12"/>
  </p:notesMasterIdLst>
  <p:sldIdLst>
    <p:sldId id="257" r:id="rId6"/>
    <p:sldId id="259" r:id="rId7"/>
    <p:sldId id="258" r:id="rId8"/>
    <p:sldId id="270" r:id="rId9"/>
    <p:sldId id="27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Eggleston" initials="LE" lastIdx="2" clrIdx="0">
    <p:extLst>
      <p:ext uri="{19B8F6BF-5375-455C-9EA6-DF929625EA0E}">
        <p15:presenceInfo xmlns:p15="http://schemas.microsoft.com/office/powerpoint/2012/main" userId="S::Lucy.Eggleston@nccuk.com::5157a512-8dd1-4422-9c08-3460ff4888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D3E"/>
    <a:srgbClr val="00A19A"/>
    <a:srgbClr val="95C11F"/>
    <a:srgbClr val="EDEDED"/>
    <a:srgbClr val="DBDBDB"/>
    <a:srgbClr val="57595B"/>
    <a:srgbClr val="C6E0B4"/>
    <a:srgbClr val="FFE699"/>
    <a:srgbClr val="70AD47"/>
    <a:srgbClr val="D9E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4660"/>
  </p:normalViewPr>
  <p:slideViewPr>
    <p:cSldViewPr snapToGrid="0">
      <p:cViewPr varScale="1">
        <p:scale>
          <a:sx n="67" d="100"/>
          <a:sy n="67" d="100"/>
        </p:scale>
        <p:origin x="88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256A7-876B-42D7-8439-17AFF0D24856}" type="datetimeFigureOut">
              <a:rPr lang="en-GB" smtClean="0"/>
              <a:t>06/01/2021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2985A-EB0F-4281-98BA-9E8C8018BEDA}" type="slidenum">
              <a:rPr lang="en-GB" smtClean="0"/>
              <a:t>‹#›</a:t>
            </a:fld>
            <a:endParaRPr lang="en-GB"/>
          </a:p>
        </p:txBody>
      </p:sp>
    </p:spTree>
    <p:extLst>
      <p:ext uri="{BB962C8B-B14F-4D97-AF65-F5344CB8AC3E}">
        <p14:creationId xmlns:p14="http://schemas.microsoft.com/office/powerpoint/2010/main" val="3831147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windmill blades could be made from wood and cloth but wind turbine blades need to much longer, stronger and stiffer. Metal would be too heavy so we use composites! </a:t>
            </a:r>
          </a:p>
        </p:txBody>
      </p:sp>
      <p:sp>
        <p:nvSpPr>
          <p:cNvPr id="4" name="Slide Number Placeholder 3"/>
          <p:cNvSpPr>
            <a:spLocks noGrp="1"/>
          </p:cNvSpPr>
          <p:nvPr>
            <p:ph type="sldNum" sz="quarter" idx="5"/>
          </p:nvPr>
        </p:nvSpPr>
        <p:spPr/>
        <p:txBody>
          <a:bodyPr/>
          <a:lstStyle/>
          <a:p>
            <a:fld id="{5E33EC84-D874-4722-ADA2-F7A155CEE26F}" type="slidenum">
              <a:rPr lang="en-GB" smtClean="0"/>
              <a:t>4</a:t>
            </a:fld>
            <a:endParaRPr lang="en-GB"/>
          </a:p>
        </p:txBody>
      </p:sp>
    </p:spTree>
    <p:extLst>
      <p:ext uri="{BB962C8B-B14F-4D97-AF65-F5344CB8AC3E}">
        <p14:creationId xmlns:p14="http://schemas.microsoft.com/office/powerpoint/2010/main" val="71309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examples of how composites have been used through out history.</a:t>
            </a:r>
          </a:p>
          <a:p>
            <a:endParaRPr lang="en-GB" dirty="0"/>
          </a:p>
          <a:p>
            <a:r>
              <a:rPr lang="en-GB" dirty="0"/>
              <a:t>Now composites are used more and more, what needs to be light but strong? Prompt F1 cars, boats, airplanes, bikes, wind turbines etc </a:t>
            </a:r>
          </a:p>
        </p:txBody>
      </p:sp>
      <p:sp>
        <p:nvSpPr>
          <p:cNvPr id="4" name="Slide Number Placeholder 3"/>
          <p:cNvSpPr>
            <a:spLocks noGrp="1"/>
          </p:cNvSpPr>
          <p:nvPr>
            <p:ph type="sldNum" sz="quarter" idx="5"/>
          </p:nvPr>
        </p:nvSpPr>
        <p:spPr/>
        <p:txBody>
          <a:bodyPr/>
          <a:lstStyle/>
          <a:p>
            <a:fld id="{5E33EC84-D874-4722-ADA2-F7A155CEE26F}" type="slidenum">
              <a:rPr lang="en-GB" smtClean="0"/>
              <a:t>5</a:t>
            </a:fld>
            <a:endParaRPr lang="en-GB"/>
          </a:p>
        </p:txBody>
      </p:sp>
    </p:spTree>
    <p:extLst>
      <p:ext uri="{BB962C8B-B14F-4D97-AF65-F5344CB8AC3E}">
        <p14:creationId xmlns:p14="http://schemas.microsoft.com/office/powerpoint/2010/main" val="4172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examples of how composites have been used through out history.</a:t>
            </a:r>
          </a:p>
          <a:p>
            <a:endParaRPr lang="en-GB" dirty="0"/>
          </a:p>
          <a:p>
            <a:r>
              <a:rPr lang="en-GB" dirty="0"/>
              <a:t>Now composites are used more and more, what needs to be light but strong? Prompt F1 cars, boats, airplanes, bikes, wind turbines etc </a:t>
            </a:r>
          </a:p>
        </p:txBody>
      </p:sp>
      <p:sp>
        <p:nvSpPr>
          <p:cNvPr id="4" name="Slide Number Placeholder 3"/>
          <p:cNvSpPr>
            <a:spLocks noGrp="1"/>
          </p:cNvSpPr>
          <p:nvPr>
            <p:ph type="sldNum" sz="quarter" idx="5"/>
          </p:nvPr>
        </p:nvSpPr>
        <p:spPr/>
        <p:txBody>
          <a:bodyPr/>
          <a:lstStyle/>
          <a:p>
            <a:fld id="{5E33EC84-D874-4722-ADA2-F7A155CEE26F}" type="slidenum">
              <a:rPr lang="en-GB" smtClean="0"/>
              <a:t>6</a:t>
            </a:fld>
            <a:endParaRPr lang="en-GB"/>
          </a:p>
        </p:txBody>
      </p:sp>
    </p:spTree>
    <p:extLst>
      <p:ext uri="{BB962C8B-B14F-4D97-AF65-F5344CB8AC3E}">
        <p14:creationId xmlns:p14="http://schemas.microsoft.com/office/powerpoint/2010/main" val="4172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88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9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8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86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204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NCC047 Powerpoint Template3.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NCC047 Powerpoint Templates5a.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699"/>
            <a:ext cx="12216680" cy="6859157"/>
          </a:xfrm>
          <a:prstGeom prst="rect">
            <a:avLst/>
          </a:prstGeom>
        </p:spPr>
      </p:pic>
    </p:spTree>
    <p:extLst>
      <p:ext uri="{BB962C8B-B14F-4D97-AF65-F5344CB8AC3E}">
        <p14:creationId xmlns:p14="http://schemas.microsoft.com/office/powerpoint/2010/main" val="8491243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CC047 Powerpoint Template3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23248"/>
            <a:ext cx="12192000" cy="842946"/>
          </a:xfrm>
          <a:prstGeom prst="rect">
            <a:avLst/>
          </a:prstGeom>
        </p:spPr>
      </p:pic>
    </p:spTree>
    <p:extLst>
      <p:ext uri="{BB962C8B-B14F-4D97-AF65-F5344CB8AC3E}">
        <p14:creationId xmlns:p14="http://schemas.microsoft.com/office/powerpoint/2010/main" val="2738586443"/>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CC047 Powerpoint Template3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23248"/>
            <a:ext cx="12192000" cy="842946"/>
          </a:xfrm>
          <a:prstGeom prst="rect">
            <a:avLst/>
          </a:prstGeom>
        </p:spPr>
      </p:pic>
      <p:sp>
        <p:nvSpPr>
          <p:cNvPr id="2" name="Rectangle 1"/>
          <p:cNvSpPr/>
          <p:nvPr userDrawn="1"/>
        </p:nvSpPr>
        <p:spPr>
          <a:xfrm>
            <a:off x="0" y="0"/>
            <a:ext cx="12192000" cy="1564968"/>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07059"/>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CC047 Powerpoint Template3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23248"/>
            <a:ext cx="12192000" cy="842946"/>
          </a:xfrm>
          <a:prstGeom prst="rect">
            <a:avLst/>
          </a:prstGeom>
        </p:spPr>
      </p:pic>
      <p:sp>
        <p:nvSpPr>
          <p:cNvPr id="2" name="Rectangle 1"/>
          <p:cNvSpPr/>
          <p:nvPr userDrawn="1"/>
        </p:nvSpPr>
        <p:spPr>
          <a:xfrm>
            <a:off x="0" y="0"/>
            <a:ext cx="12192000" cy="1564968"/>
          </a:xfrm>
          <a:prstGeom prst="rect">
            <a:avLst/>
          </a:prstGeom>
          <a:solidFill>
            <a:srgbClr val="00A1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551217"/>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CC047 Powerpoint Template3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23248"/>
            <a:ext cx="12192000" cy="842946"/>
          </a:xfrm>
          <a:prstGeom prst="rect">
            <a:avLst/>
          </a:prstGeom>
        </p:spPr>
      </p:pic>
      <p:sp>
        <p:nvSpPr>
          <p:cNvPr id="2" name="Rectangle 1"/>
          <p:cNvSpPr/>
          <p:nvPr userDrawn="1"/>
        </p:nvSpPr>
        <p:spPr>
          <a:xfrm>
            <a:off x="0" y="0"/>
            <a:ext cx="12192000" cy="1125838"/>
          </a:xfrm>
          <a:prstGeom prst="rect">
            <a:avLst/>
          </a:prstGeom>
          <a:solidFill>
            <a:srgbClr val="00A1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045596"/>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bitesize/guides/zsxsgk7/revision/1" TargetMode="External"/><Relationship Id="rId2" Type="http://schemas.openxmlformats.org/officeDocument/2006/relationships/hyperlink" Target="https://www.bbc.co.uk/bitesize/guides/znmnb9q/revision/1" TargetMode="External"/><Relationship Id="rId1" Type="http://schemas.openxmlformats.org/officeDocument/2006/relationships/slideLayout" Target="../slideLayouts/slideLayout3.xml"/><Relationship Id="rId5" Type="http://schemas.openxmlformats.org/officeDocument/2006/relationships/hyperlink" Target="https://www.ellenmacarthurfoundation.org/resources/learn/schools-colleges-resources" TargetMode="External"/><Relationship Id="rId4" Type="http://schemas.openxmlformats.org/officeDocument/2006/relationships/hyperlink" Target="https://www.bbc.co.uk/bitesize/guides/zf6fr82/revision/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_5r4loXPyx8" TargetMode="External"/><Relationship Id="rId2" Type="http://schemas.openxmlformats.org/officeDocument/2006/relationships/hyperlink" Target="https://www.youtube.com/watch?v=RMx3bcTlxqY"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934" y="5613513"/>
            <a:ext cx="8704932" cy="553998"/>
          </a:xfrm>
          <a:prstGeom prst="rect">
            <a:avLst/>
          </a:prstGeom>
          <a:noFill/>
        </p:spPr>
        <p:txBody>
          <a:bodyPr wrap="square" rtlCol="0">
            <a:spAutoFit/>
          </a:bodyPr>
          <a:lstStyle/>
          <a:p>
            <a:r>
              <a:rPr lang="en-GB" sz="3000" b="0" dirty="0">
                <a:solidFill>
                  <a:schemeClr val="bg1"/>
                </a:solidFill>
                <a:latin typeface="+mj-lt"/>
              </a:rPr>
              <a:t>Competition Resources</a:t>
            </a:r>
            <a:endParaRPr lang="en-GB" sz="3000" b="0" dirty="0">
              <a:solidFill>
                <a:schemeClr val="bg1"/>
              </a:solidFill>
            </a:endParaRPr>
          </a:p>
        </p:txBody>
      </p:sp>
    </p:spTree>
    <p:extLst>
      <p:ext uri="{BB962C8B-B14F-4D97-AF65-F5344CB8AC3E}">
        <p14:creationId xmlns:p14="http://schemas.microsoft.com/office/powerpoint/2010/main" val="284534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AD9F87-63D2-4801-B5CF-22BE04197BB2}"/>
              </a:ext>
            </a:extLst>
          </p:cNvPr>
          <p:cNvSpPr/>
          <p:nvPr/>
        </p:nvSpPr>
        <p:spPr>
          <a:xfrm>
            <a:off x="817096" y="1674674"/>
            <a:ext cx="10546230" cy="4247317"/>
          </a:xfrm>
          <a:prstGeom prst="rect">
            <a:avLst/>
          </a:prstGeom>
        </p:spPr>
        <p:txBody>
          <a:bodyPr wrap="square">
            <a:spAutoFit/>
          </a:bodyPr>
          <a:lstStyle/>
          <a:p>
            <a:r>
              <a:rPr lang="en-GB" b="1" dirty="0"/>
              <a:t>Sustainability and sustainable resources</a:t>
            </a:r>
            <a:r>
              <a:rPr lang="en-GB" dirty="0"/>
              <a:t>: </a:t>
            </a:r>
            <a:r>
              <a:rPr lang="en-GB" dirty="0">
                <a:hlinkClick r:id="rId2"/>
              </a:rPr>
              <a:t>https://www.bbc.co.uk/bitesize/guides/znmnb9q/revision/1</a:t>
            </a:r>
            <a:endParaRPr lang="en-GB" dirty="0"/>
          </a:p>
          <a:p>
            <a:r>
              <a:rPr lang="en-GB" dirty="0"/>
              <a:t>Intro to sustainability and sustainable definitions. Description of sustainable resources, including renewable and non-renewable energy definitions</a:t>
            </a:r>
          </a:p>
          <a:p>
            <a:endParaRPr lang="en-GB" dirty="0"/>
          </a:p>
          <a:p>
            <a:r>
              <a:rPr lang="en-GB" b="1" dirty="0"/>
              <a:t>Sustainable countries, cities, and homes</a:t>
            </a:r>
            <a:r>
              <a:rPr lang="en-GB" dirty="0"/>
              <a:t>: </a:t>
            </a:r>
            <a:r>
              <a:rPr lang="en-GB" dirty="0">
                <a:hlinkClick r:id="rId3"/>
              </a:rPr>
              <a:t>https://www.bbc.co.uk/bitesize/guides/zsxsgk7/revision/1</a:t>
            </a:r>
            <a:endParaRPr lang="en-GB" dirty="0"/>
          </a:p>
          <a:p>
            <a:r>
              <a:rPr lang="en-GB" dirty="0"/>
              <a:t>BBC bitesize resource including info on how location can effect grid mix, planning for sustainable transport, </a:t>
            </a:r>
          </a:p>
          <a:p>
            <a:r>
              <a:rPr lang="en-GB" dirty="0"/>
              <a:t>and sustainable building design </a:t>
            </a:r>
          </a:p>
          <a:p>
            <a:endParaRPr lang="en-GB" dirty="0"/>
          </a:p>
          <a:p>
            <a:r>
              <a:rPr lang="en-GB" b="1" dirty="0"/>
              <a:t>Sustainable food production</a:t>
            </a:r>
            <a:r>
              <a:rPr lang="en-GB" dirty="0"/>
              <a:t>: </a:t>
            </a:r>
            <a:r>
              <a:rPr lang="en-GB" dirty="0">
                <a:hlinkClick r:id="rId4"/>
              </a:rPr>
              <a:t>https://www.bbc.co.uk/bitesize/guides/zf6fr82/revision/1</a:t>
            </a:r>
            <a:endParaRPr lang="en-GB" dirty="0"/>
          </a:p>
          <a:p>
            <a:r>
              <a:rPr lang="en-GB" dirty="0"/>
              <a:t>BBC bitesize resource highlighting risks associated with globalisation of food, food miles, carbon footprints of food, waste, and the concept of fair trade</a:t>
            </a:r>
          </a:p>
          <a:p>
            <a:endParaRPr lang="en-GB" dirty="0"/>
          </a:p>
          <a:p>
            <a:r>
              <a:rPr lang="en-GB" b="1" dirty="0"/>
              <a:t>Circular Economy</a:t>
            </a:r>
            <a:r>
              <a:rPr lang="en-GB" dirty="0"/>
              <a:t>: </a:t>
            </a:r>
            <a:r>
              <a:rPr lang="en-GB" dirty="0">
                <a:hlinkClick r:id="rId5"/>
              </a:rPr>
              <a:t>https://www.ellenmacarthurfoundation.org/resources/learn/schools-colleges-resources</a:t>
            </a:r>
            <a:endParaRPr lang="en-GB" dirty="0"/>
          </a:p>
          <a:p>
            <a:r>
              <a:rPr lang="en-GB" dirty="0"/>
              <a:t>Introduction to circular economy. Lesson plans covering what circularity is, the issues associated with excessive use of finite resources, and specific information pertaining to future cities and modern agriculture</a:t>
            </a:r>
          </a:p>
        </p:txBody>
      </p:sp>
      <p:sp>
        <p:nvSpPr>
          <p:cNvPr id="3" name="TextBox 2">
            <a:extLst>
              <a:ext uri="{FF2B5EF4-FFF2-40B4-BE49-F238E27FC236}">
                <a16:creationId xmlns:a16="http://schemas.microsoft.com/office/drawing/2014/main" id="{46220D66-47D6-4794-9468-9DA7BCA6B655}"/>
              </a:ext>
            </a:extLst>
          </p:cNvPr>
          <p:cNvSpPr txBox="1"/>
          <p:nvPr/>
        </p:nvSpPr>
        <p:spPr>
          <a:xfrm>
            <a:off x="817096" y="524886"/>
            <a:ext cx="8052370" cy="553998"/>
          </a:xfrm>
          <a:prstGeom prst="rect">
            <a:avLst/>
          </a:prstGeom>
          <a:noFill/>
        </p:spPr>
        <p:txBody>
          <a:bodyPr wrap="square" rtlCol="0">
            <a:spAutoFit/>
          </a:bodyPr>
          <a:lstStyle/>
          <a:p>
            <a:r>
              <a:rPr lang="en-GB" sz="3000" b="1" dirty="0">
                <a:solidFill>
                  <a:schemeClr val="bg1"/>
                </a:solidFill>
                <a:latin typeface="+mj-lt"/>
              </a:rPr>
              <a:t>Online resources</a:t>
            </a:r>
            <a:endParaRPr lang="en-GB" sz="3000" b="1" dirty="0">
              <a:solidFill>
                <a:schemeClr val="bg1"/>
              </a:solidFill>
            </a:endParaRPr>
          </a:p>
        </p:txBody>
      </p:sp>
    </p:spTree>
    <p:extLst>
      <p:ext uri="{BB962C8B-B14F-4D97-AF65-F5344CB8AC3E}">
        <p14:creationId xmlns:p14="http://schemas.microsoft.com/office/powerpoint/2010/main" val="111109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B410B0-14A0-4DB1-BB2B-3196A86CD127}"/>
              </a:ext>
            </a:extLst>
          </p:cNvPr>
          <p:cNvSpPr txBox="1"/>
          <p:nvPr/>
        </p:nvSpPr>
        <p:spPr>
          <a:xfrm>
            <a:off x="931396" y="501204"/>
            <a:ext cx="8052370" cy="553998"/>
          </a:xfrm>
          <a:prstGeom prst="rect">
            <a:avLst/>
          </a:prstGeom>
          <a:noFill/>
        </p:spPr>
        <p:txBody>
          <a:bodyPr wrap="square" rtlCol="0">
            <a:spAutoFit/>
          </a:bodyPr>
          <a:lstStyle/>
          <a:p>
            <a:r>
              <a:rPr lang="en-GB" sz="3000" b="1" dirty="0">
                <a:solidFill>
                  <a:schemeClr val="bg1"/>
                </a:solidFill>
                <a:latin typeface="+mj-lt"/>
              </a:rPr>
              <a:t>Videos</a:t>
            </a:r>
            <a:endParaRPr lang="en-GB" sz="3000" b="1" dirty="0">
              <a:solidFill>
                <a:schemeClr val="bg1"/>
              </a:solidFill>
            </a:endParaRPr>
          </a:p>
        </p:txBody>
      </p:sp>
      <p:sp>
        <p:nvSpPr>
          <p:cNvPr id="3" name="Rectangle 2">
            <a:extLst>
              <a:ext uri="{FF2B5EF4-FFF2-40B4-BE49-F238E27FC236}">
                <a16:creationId xmlns:a16="http://schemas.microsoft.com/office/drawing/2014/main" id="{3D67F3A6-401A-4888-8609-9C5D521BC130}"/>
              </a:ext>
            </a:extLst>
          </p:cNvPr>
          <p:cNvSpPr/>
          <p:nvPr/>
        </p:nvSpPr>
        <p:spPr>
          <a:xfrm>
            <a:off x="931396" y="1760399"/>
            <a:ext cx="10431929" cy="2308324"/>
          </a:xfrm>
          <a:prstGeom prst="rect">
            <a:avLst/>
          </a:prstGeom>
        </p:spPr>
        <p:txBody>
          <a:bodyPr wrap="square">
            <a:spAutoFit/>
          </a:bodyPr>
          <a:lstStyle/>
          <a:p>
            <a:r>
              <a:rPr lang="en-GB" b="1" dirty="0"/>
              <a:t>Operation sustainability</a:t>
            </a:r>
            <a:r>
              <a:rPr lang="en-GB" dirty="0"/>
              <a:t>: </a:t>
            </a:r>
            <a:r>
              <a:rPr lang="en-GB" dirty="0">
                <a:hlinkClick r:id="rId2"/>
              </a:rPr>
              <a:t>https://www.youtube.com/watch?v=RMx3bcTlxqY</a:t>
            </a:r>
            <a:endParaRPr lang="en-GB" dirty="0"/>
          </a:p>
          <a:p>
            <a:r>
              <a:rPr lang="en-GB" dirty="0"/>
              <a:t>Five-minute cartoon outlining some of the key sustainability issues, and an introduction to the UN Sustainable Development Goals</a:t>
            </a:r>
          </a:p>
          <a:p>
            <a:endParaRPr lang="en-GB" dirty="0"/>
          </a:p>
          <a:p>
            <a:r>
              <a:rPr lang="en-GB" b="1" dirty="0"/>
              <a:t>Sustainability Explained</a:t>
            </a:r>
            <a:r>
              <a:rPr lang="en-GB" dirty="0"/>
              <a:t>: </a:t>
            </a:r>
            <a:r>
              <a:rPr lang="en-GB" dirty="0">
                <a:hlinkClick r:id="rId3"/>
              </a:rPr>
              <a:t>https://www.youtube.com/watch?v=_5r4loXPyx8</a:t>
            </a:r>
            <a:endParaRPr lang="en-GB" dirty="0"/>
          </a:p>
          <a:p>
            <a:r>
              <a:rPr lang="en-GB" dirty="0"/>
              <a:t>Four-minute video introducing the concept of sustainability and the three pillars</a:t>
            </a:r>
          </a:p>
          <a:p>
            <a:endParaRPr lang="en-GB" dirty="0"/>
          </a:p>
          <a:p>
            <a:endParaRPr lang="en-GB" dirty="0"/>
          </a:p>
        </p:txBody>
      </p:sp>
    </p:spTree>
    <p:extLst>
      <p:ext uri="{BB962C8B-B14F-4D97-AF65-F5344CB8AC3E}">
        <p14:creationId xmlns:p14="http://schemas.microsoft.com/office/powerpoint/2010/main" val="155481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159" y="285645"/>
            <a:ext cx="7564531" cy="553998"/>
          </a:xfrm>
          <a:prstGeom prst="rect">
            <a:avLst/>
          </a:prstGeom>
          <a:noFill/>
        </p:spPr>
        <p:txBody>
          <a:bodyPr wrap="square" rtlCol="0">
            <a:spAutoFit/>
          </a:bodyPr>
          <a:lstStyle/>
          <a:p>
            <a:r>
              <a:rPr lang="en-GB" sz="3000" b="1" dirty="0">
                <a:solidFill>
                  <a:schemeClr val="bg1"/>
                </a:solidFill>
                <a:latin typeface="+mj-lt"/>
              </a:rPr>
              <a:t>Composites </a:t>
            </a:r>
            <a:endParaRPr lang="en-GB" sz="3000" b="1" dirty="0">
              <a:solidFill>
                <a:schemeClr val="bg1"/>
              </a:solidFill>
            </a:endParaRPr>
          </a:p>
        </p:txBody>
      </p:sp>
      <p:sp>
        <p:nvSpPr>
          <p:cNvPr id="3" name="TextBox 2">
            <a:extLst>
              <a:ext uri="{FF2B5EF4-FFF2-40B4-BE49-F238E27FC236}">
                <a16:creationId xmlns:a16="http://schemas.microsoft.com/office/drawing/2014/main" id="{7DB6CDA1-BF87-42C1-8096-6821B1C05CF4}"/>
              </a:ext>
            </a:extLst>
          </p:cNvPr>
          <p:cNvSpPr txBox="1"/>
          <p:nvPr/>
        </p:nvSpPr>
        <p:spPr>
          <a:xfrm>
            <a:off x="802016" y="1176129"/>
            <a:ext cx="10587967" cy="2400657"/>
          </a:xfrm>
          <a:prstGeom prst="rect">
            <a:avLst/>
          </a:prstGeom>
          <a:noFill/>
        </p:spPr>
        <p:txBody>
          <a:bodyPr wrap="square" rtlCol="0">
            <a:spAutoFit/>
          </a:bodyPr>
          <a:lstStyle/>
          <a:p>
            <a:endParaRPr lang="en-GB" dirty="0"/>
          </a:p>
          <a:p>
            <a:endParaRPr lang="en-GB" sz="2000" dirty="0">
              <a:solidFill>
                <a:srgbClr val="00A19A"/>
              </a:solidFill>
            </a:endParaRPr>
          </a:p>
          <a:p>
            <a:pPr algn="ctr"/>
            <a:r>
              <a:rPr lang="en-GB" sz="2000" dirty="0">
                <a:solidFill>
                  <a:srgbClr val="00A19A"/>
                </a:solidFill>
              </a:rPr>
              <a:t>Composites are combinations of two or more materials that perform better when they’re together rather than separate such as carbon fibre!</a:t>
            </a:r>
          </a:p>
          <a:p>
            <a:endParaRPr lang="en-GB" dirty="0"/>
          </a:p>
          <a:p>
            <a:endParaRPr lang="en-GB" dirty="0"/>
          </a:p>
          <a:p>
            <a:pPr marL="285750" indent="-285750">
              <a:buFontTx/>
              <a:buChar char="-"/>
            </a:pPr>
            <a:endParaRPr lang="en-GB" dirty="0"/>
          </a:p>
          <a:p>
            <a:endParaRPr lang="en-GB" dirty="0"/>
          </a:p>
        </p:txBody>
      </p:sp>
      <p:grpSp>
        <p:nvGrpSpPr>
          <p:cNvPr id="4" name="Group 3">
            <a:extLst>
              <a:ext uri="{FF2B5EF4-FFF2-40B4-BE49-F238E27FC236}">
                <a16:creationId xmlns:a16="http://schemas.microsoft.com/office/drawing/2014/main" id="{25C4384E-E6E3-4570-83C2-193E170B2D4D}"/>
              </a:ext>
            </a:extLst>
          </p:cNvPr>
          <p:cNvGrpSpPr/>
          <p:nvPr/>
        </p:nvGrpSpPr>
        <p:grpSpPr>
          <a:xfrm>
            <a:off x="2002469" y="2757783"/>
            <a:ext cx="7793312" cy="2743332"/>
            <a:chOff x="1761069" y="1900139"/>
            <a:chExt cx="9086321" cy="3813178"/>
          </a:xfrm>
        </p:grpSpPr>
        <p:sp>
          <p:nvSpPr>
            <p:cNvPr id="5" name="Rounded Rectangle 37">
              <a:extLst>
                <a:ext uri="{FF2B5EF4-FFF2-40B4-BE49-F238E27FC236}">
                  <a16:creationId xmlns:a16="http://schemas.microsoft.com/office/drawing/2014/main" id="{321A020C-AAA2-4B97-8188-B90CB3FE62E1}"/>
                </a:ext>
              </a:extLst>
            </p:cNvPr>
            <p:cNvSpPr/>
            <p:nvPr/>
          </p:nvSpPr>
          <p:spPr>
            <a:xfrm>
              <a:off x="8336419" y="2462320"/>
              <a:ext cx="2174193" cy="1800000"/>
            </a:xfrm>
            <a:prstGeom prst="roundRect">
              <a:avLst/>
            </a:prstGeom>
            <a:blipFill dpi="0" rotWithShape="1">
              <a:blip r:embed="rId3"/>
              <a:srcRect/>
              <a:stretch>
                <a:fillRect l="-18388" r="-1"/>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1">
              <a:extLst>
                <a:ext uri="{FF2B5EF4-FFF2-40B4-BE49-F238E27FC236}">
                  <a16:creationId xmlns:a16="http://schemas.microsoft.com/office/drawing/2014/main" id="{E10C67CD-0D77-4866-AF14-B73E9019843F}"/>
                </a:ext>
              </a:extLst>
            </p:cNvPr>
            <p:cNvSpPr/>
            <p:nvPr/>
          </p:nvSpPr>
          <p:spPr>
            <a:xfrm>
              <a:off x="1793110" y="2477192"/>
              <a:ext cx="2510971" cy="1727200"/>
            </a:xfrm>
            <a:prstGeom prst="roundRect">
              <a:avLst/>
            </a:prstGeom>
            <a:solidFill>
              <a:schemeClr val="bg1"/>
            </a:solidFill>
            <a:ln w="57150">
              <a:solidFill>
                <a:srgbClr val="52A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Franklin Gothic Medium Cond" panose="020B0606030402020204" pitchFamily="34" charset="0"/>
                </a:rPr>
                <a:t>Reinforcement</a:t>
              </a:r>
            </a:p>
          </p:txBody>
        </p:sp>
        <p:sp>
          <p:nvSpPr>
            <p:cNvPr id="7" name="Rounded Rectangle 14">
              <a:extLst>
                <a:ext uri="{FF2B5EF4-FFF2-40B4-BE49-F238E27FC236}">
                  <a16:creationId xmlns:a16="http://schemas.microsoft.com/office/drawing/2014/main" id="{C8698BFA-84DA-44C3-BFAD-5AC13202E07B}"/>
                </a:ext>
              </a:extLst>
            </p:cNvPr>
            <p:cNvSpPr/>
            <p:nvPr/>
          </p:nvSpPr>
          <p:spPr>
            <a:xfrm>
              <a:off x="5037053" y="2477192"/>
              <a:ext cx="2510971" cy="1727200"/>
            </a:xfrm>
            <a:prstGeom prst="roundRect">
              <a:avLst/>
            </a:prstGeom>
            <a:solidFill>
              <a:schemeClr val="bg1"/>
            </a:solidFill>
            <a:ln w="57150">
              <a:solidFill>
                <a:srgbClr val="52A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Franklin Gothic Medium Cond" panose="020B0606030402020204" pitchFamily="34" charset="0"/>
                </a:rPr>
                <a:t>Matrix</a:t>
              </a:r>
            </a:p>
          </p:txBody>
        </p:sp>
        <p:sp>
          <p:nvSpPr>
            <p:cNvPr id="8" name="TextBox 7">
              <a:extLst>
                <a:ext uri="{FF2B5EF4-FFF2-40B4-BE49-F238E27FC236}">
                  <a16:creationId xmlns:a16="http://schemas.microsoft.com/office/drawing/2014/main" id="{16CEFD9B-FF5D-4D0C-A38E-78DA5602E407}"/>
                </a:ext>
              </a:extLst>
            </p:cNvPr>
            <p:cNvSpPr txBox="1"/>
            <p:nvPr/>
          </p:nvSpPr>
          <p:spPr>
            <a:xfrm>
              <a:off x="4541525" y="3171195"/>
              <a:ext cx="258084" cy="553998"/>
            </a:xfrm>
            <a:prstGeom prst="rect">
              <a:avLst/>
            </a:prstGeom>
            <a:noFill/>
          </p:spPr>
          <p:txBody>
            <a:bodyPr wrap="none" lIns="0" tIns="0" rIns="0" bIns="0" rtlCol="0">
              <a:spAutoFit/>
            </a:bodyPr>
            <a:lstStyle/>
            <a:p>
              <a:r>
                <a:rPr lang="en-GB" sz="3600" dirty="0">
                  <a:latin typeface="MV Boli" panose="02000500030200090000" pitchFamily="2" charset="0"/>
                  <a:cs typeface="MV Boli" panose="02000500030200090000" pitchFamily="2" charset="0"/>
                </a:rPr>
                <a:t>+</a:t>
              </a:r>
            </a:p>
          </p:txBody>
        </p:sp>
        <p:sp>
          <p:nvSpPr>
            <p:cNvPr id="9" name="TextBox 8">
              <a:extLst>
                <a:ext uri="{FF2B5EF4-FFF2-40B4-BE49-F238E27FC236}">
                  <a16:creationId xmlns:a16="http://schemas.microsoft.com/office/drawing/2014/main" id="{24A50853-EB58-40FE-98FB-C302ACD3BEA6}"/>
                </a:ext>
              </a:extLst>
            </p:cNvPr>
            <p:cNvSpPr txBox="1"/>
            <p:nvPr/>
          </p:nvSpPr>
          <p:spPr>
            <a:xfrm>
              <a:off x="7790851" y="3171195"/>
              <a:ext cx="258084" cy="553998"/>
            </a:xfrm>
            <a:prstGeom prst="rect">
              <a:avLst/>
            </a:prstGeom>
            <a:noFill/>
          </p:spPr>
          <p:txBody>
            <a:bodyPr wrap="none" lIns="0" tIns="0" rIns="0" bIns="0" rtlCol="0">
              <a:spAutoFit/>
            </a:bodyPr>
            <a:lstStyle/>
            <a:p>
              <a:r>
                <a:rPr lang="en-GB" sz="3600" dirty="0">
                  <a:latin typeface="MV Boli" panose="02000500030200090000" pitchFamily="2" charset="0"/>
                  <a:cs typeface="MV Boli" panose="02000500030200090000" pitchFamily="2" charset="0"/>
                </a:rPr>
                <a:t>=</a:t>
              </a:r>
            </a:p>
          </p:txBody>
        </p:sp>
        <p:sp>
          <p:nvSpPr>
            <p:cNvPr id="10" name="Rounded Rectangle 24">
              <a:extLst>
                <a:ext uri="{FF2B5EF4-FFF2-40B4-BE49-F238E27FC236}">
                  <a16:creationId xmlns:a16="http://schemas.microsoft.com/office/drawing/2014/main" id="{C7CF7619-1604-4C6D-A774-4168A20A3C27}"/>
                </a:ext>
              </a:extLst>
            </p:cNvPr>
            <p:cNvSpPr/>
            <p:nvPr/>
          </p:nvSpPr>
          <p:spPr>
            <a:xfrm>
              <a:off x="1793110" y="4460324"/>
              <a:ext cx="2510971" cy="566057"/>
            </a:xfrm>
            <a:prstGeom prst="roundRect">
              <a:avLst/>
            </a:prstGeom>
            <a:solidFill>
              <a:srgbClr val="45B560"/>
            </a:solidFill>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Very strong</a:t>
              </a:r>
            </a:p>
          </p:txBody>
        </p:sp>
        <p:sp>
          <p:nvSpPr>
            <p:cNvPr id="11" name="Rounded Rectangle 30">
              <a:extLst>
                <a:ext uri="{FF2B5EF4-FFF2-40B4-BE49-F238E27FC236}">
                  <a16:creationId xmlns:a16="http://schemas.microsoft.com/office/drawing/2014/main" id="{F720817F-3106-4916-9F04-36E74CE52295}"/>
                </a:ext>
              </a:extLst>
            </p:cNvPr>
            <p:cNvSpPr/>
            <p:nvPr/>
          </p:nvSpPr>
          <p:spPr>
            <a:xfrm>
              <a:off x="1793110" y="5147260"/>
              <a:ext cx="2510971" cy="566057"/>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Floppy</a:t>
              </a:r>
            </a:p>
          </p:txBody>
        </p:sp>
        <p:sp>
          <p:nvSpPr>
            <p:cNvPr id="12" name="Rounded Rectangle 31">
              <a:extLst>
                <a:ext uri="{FF2B5EF4-FFF2-40B4-BE49-F238E27FC236}">
                  <a16:creationId xmlns:a16="http://schemas.microsoft.com/office/drawing/2014/main" id="{985B6FDF-B205-44C5-9D74-E2CEB66C3428}"/>
                </a:ext>
              </a:extLst>
            </p:cNvPr>
            <p:cNvSpPr/>
            <p:nvPr/>
          </p:nvSpPr>
          <p:spPr>
            <a:xfrm>
              <a:off x="5037053" y="5147260"/>
              <a:ext cx="2510971" cy="566057"/>
            </a:xfrm>
            <a:prstGeom prst="roundRect">
              <a:avLst/>
            </a:prstGeom>
            <a:solidFill>
              <a:srgbClr val="45B5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Stiff – when dried</a:t>
              </a:r>
            </a:p>
          </p:txBody>
        </p:sp>
        <p:sp>
          <p:nvSpPr>
            <p:cNvPr id="13" name="Rounded Rectangle 32">
              <a:extLst>
                <a:ext uri="{FF2B5EF4-FFF2-40B4-BE49-F238E27FC236}">
                  <a16:creationId xmlns:a16="http://schemas.microsoft.com/office/drawing/2014/main" id="{C84107B8-9812-41C1-B9B3-F91512F6645D}"/>
                </a:ext>
              </a:extLst>
            </p:cNvPr>
            <p:cNvSpPr/>
            <p:nvPr/>
          </p:nvSpPr>
          <p:spPr>
            <a:xfrm>
              <a:off x="5037053" y="4455198"/>
              <a:ext cx="2510971" cy="566057"/>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Weak</a:t>
              </a:r>
            </a:p>
          </p:txBody>
        </p:sp>
        <p:sp>
          <p:nvSpPr>
            <p:cNvPr id="14" name="Rounded Rectangle 33">
              <a:extLst>
                <a:ext uri="{FF2B5EF4-FFF2-40B4-BE49-F238E27FC236}">
                  <a16:creationId xmlns:a16="http://schemas.microsoft.com/office/drawing/2014/main" id="{45A877B9-6D6D-42BD-828A-82FE335B89D1}"/>
                </a:ext>
              </a:extLst>
            </p:cNvPr>
            <p:cNvSpPr/>
            <p:nvPr/>
          </p:nvSpPr>
          <p:spPr>
            <a:xfrm>
              <a:off x="8280997" y="4452572"/>
              <a:ext cx="2510971" cy="566057"/>
            </a:xfrm>
            <a:prstGeom prst="roundRect">
              <a:avLst/>
            </a:prstGeom>
            <a:solidFill>
              <a:srgbClr val="45B5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Very strong</a:t>
              </a:r>
            </a:p>
          </p:txBody>
        </p:sp>
        <p:sp>
          <p:nvSpPr>
            <p:cNvPr id="15" name="Rounded Rectangle 34">
              <a:extLst>
                <a:ext uri="{FF2B5EF4-FFF2-40B4-BE49-F238E27FC236}">
                  <a16:creationId xmlns:a16="http://schemas.microsoft.com/office/drawing/2014/main" id="{09BBF962-3CCD-4507-856B-3CA43A0A07CB}"/>
                </a:ext>
              </a:extLst>
            </p:cNvPr>
            <p:cNvSpPr/>
            <p:nvPr/>
          </p:nvSpPr>
          <p:spPr>
            <a:xfrm>
              <a:off x="8280996" y="5117883"/>
              <a:ext cx="2510971" cy="566057"/>
            </a:xfrm>
            <a:prstGeom prst="roundRect">
              <a:avLst/>
            </a:prstGeom>
            <a:solidFill>
              <a:srgbClr val="45B5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Stiff</a:t>
              </a:r>
            </a:p>
          </p:txBody>
        </p:sp>
        <p:sp>
          <p:nvSpPr>
            <p:cNvPr id="16" name="Rounded Rectangle 35">
              <a:extLst>
                <a:ext uri="{FF2B5EF4-FFF2-40B4-BE49-F238E27FC236}">
                  <a16:creationId xmlns:a16="http://schemas.microsoft.com/office/drawing/2014/main" id="{9EC01E31-0144-4BB9-A14B-1BE3F1C06EAB}"/>
                </a:ext>
              </a:extLst>
            </p:cNvPr>
            <p:cNvSpPr/>
            <p:nvPr/>
          </p:nvSpPr>
          <p:spPr>
            <a:xfrm>
              <a:off x="1761069" y="2440792"/>
              <a:ext cx="2574000" cy="1800000"/>
            </a:xfrm>
            <a:prstGeom prst="roundRect">
              <a:avLst/>
            </a:prstGeom>
            <a:blipFill rotWithShape="1">
              <a:blip r:embed="rId4"/>
              <a:stretch>
                <a:fillRect/>
              </a:stretch>
            </a:blip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36">
              <a:extLst>
                <a:ext uri="{FF2B5EF4-FFF2-40B4-BE49-F238E27FC236}">
                  <a16:creationId xmlns:a16="http://schemas.microsoft.com/office/drawing/2014/main" id="{24BC1FE4-E6E4-4E06-9DBA-C9D1C99B993B}"/>
                </a:ext>
              </a:extLst>
            </p:cNvPr>
            <p:cNvSpPr/>
            <p:nvPr/>
          </p:nvSpPr>
          <p:spPr>
            <a:xfrm>
              <a:off x="5014538" y="2440792"/>
              <a:ext cx="2574000" cy="1800000"/>
            </a:xfrm>
            <a:prstGeom prst="roundRect">
              <a:avLst/>
            </a:prstGeom>
            <a:blipFill rotWithShape="1">
              <a:blip r:embed="rId5"/>
              <a:stretch>
                <a:fillRect/>
              </a:stretch>
            </a:blip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E0510078-1A1A-41BB-A662-7033FCADDC7C}"/>
                </a:ext>
              </a:extLst>
            </p:cNvPr>
            <p:cNvSpPr txBox="1"/>
            <p:nvPr/>
          </p:nvSpPr>
          <p:spPr>
            <a:xfrm>
              <a:off x="1824098" y="1900139"/>
              <a:ext cx="2510971" cy="430887"/>
            </a:xfrm>
            <a:prstGeom prst="rect">
              <a:avLst/>
            </a:prstGeom>
            <a:noFill/>
          </p:spPr>
          <p:txBody>
            <a:bodyPr wrap="square" lIns="0" tIns="0" rIns="0" bIns="0" rtlCol="0">
              <a:spAutoFit/>
            </a:bodyPr>
            <a:lstStyle/>
            <a:p>
              <a:pPr algn="ctr"/>
              <a:r>
                <a:rPr lang="en-GB" sz="2800" dirty="0"/>
                <a:t>String</a:t>
              </a:r>
            </a:p>
          </p:txBody>
        </p:sp>
        <p:sp>
          <p:nvSpPr>
            <p:cNvPr id="19" name="TextBox 18">
              <a:extLst>
                <a:ext uri="{FF2B5EF4-FFF2-40B4-BE49-F238E27FC236}">
                  <a16:creationId xmlns:a16="http://schemas.microsoft.com/office/drawing/2014/main" id="{40C0EE5F-7514-4CA5-8F09-6F51F10660B9}"/>
                </a:ext>
              </a:extLst>
            </p:cNvPr>
            <p:cNvSpPr txBox="1"/>
            <p:nvPr/>
          </p:nvSpPr>
          <p:spPr>
            <a:xfrm>
              <a:off x="5014538" y="1920300"/>
              <a:ext cx="2510971" cy="430887"/>
            </a:xfrm>
            <a:prstGeom prst="rect">
              <a:avLst/>
            </a:prstGeom>
            <a:noFill/>
          </p:spPr>
          <p:txBody>
            <a:bodyPr wrap="square" lIns="0" tIns="0" rIns="0" bIns="0" rtlCol="0">
              <a:spAutoFit/>
            </a:bodyPr>
            <a:lstStyle/>
            <a:p>
              <a:pPr algn="ctr"/>
              <a:r>
                <a:rPr lang="en-GB" sz="2800" dirty="0"/>
                <a:t>Glue</a:t>
              </a:r>
            </a:p>
          </p:txBody>
        </p:sp>
        <p:sp>
          <p:nvSpPr>
            <p:cNvPr id="20" name="TextBox 19">
              <a:extLst>
                <a:ext uri="{FF2B5EF4-FFF2-40B4-BE49-F238E27FC236}">
                  <a16:creationId xmlns:a16="http://schemas.microsoft.com/office/drawing/2014/main" id="{160CE3C3-52E6-4944-8842-CB0F98B74BF7}"/>
                </a:ext>
              </a:extLst>
            </p:cNvPr>
            <p:cNvSpPr txBox="1"/>
            <p:nvPr/>
          </p:nvSpPr>
          <p:spPr>
            <a:xfrm>
              <a:off x="8336419" y="1920299"/>
              <a:ext cx="2510971" cy="430887"/>
            </a:xfrm>
            <a:prstGeom prst="rect">
              <a:avLst/>
            </a:prstGeom>
            <a:noFill/>
          </p:spPr>
          <p:txBody>
            <a:bodyPr wrap="square" lIns="0" tIns="0" rIns="0" bIns="0" rtlCol="0">
              <a:spAutoFit/>
            </a:bodyPr>
            <a:lstStyle/>
            <a:p>
              <a:pPr algn="ctr"/>
              <a:r>
                <a:rPr lang="en-GB" sz="2800" dirty="0"/>
                <a:t>Composite</a:t>
              </a:r>
            </a:p>
          </p:txBody>
        </p:sp>
      </p:grpSp>
    </p:spTree>
    <p:extLst>
      <p:ext uri="{BB962C8B-B14F-4D97-AF65-F5344CB8AC3E}">
        <p14:creationId xmlns:p14="http://schemas.microsoft.com/office/powerpoint/2010/main" val="53361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D46E6-D54B-4857-8E2C-30097A4BB1BF}"/>
              </a:ext>
            </a:extLst>
          </p:cNvPr>
          <p:cNvSpPr txBox="1"/>
          <p:nvPr/>
        </p:nvSpPr>
        <p:spPr>
          <a:xfrm>
            <a:off x="883159" y="285645"/>
            <a:ext cx="7564531" cy="553998"/>
          </a:xfrm>
          <a:prstGeom prst="rect">
            <a:avLst/>
          </a:prstGeom>
          <a:noFill/>
        </p:spPr>
        <p:txBody>
          <a:bodyPr wrap="square" rtlCol="0">
            <a:spAutoFit/>
          </a:bodyPr>
          <a:lstStyle/>
          <a:p>
            <a:r>
              <a:rPr lang="en-GB" sz="3000" b="1" dirty="0">
                <a:solidFill>
                  <a:schemeClr val="bg1"/>
                </a:solidFill>
                <a:latin typeface="+mj-lt"/>
              </a:rPr>
              <a:t>Composites – Traditional Applications</a:t>
            </a:r>
            <a:endParaRPr lang="en-GB" sz="3000" b="1" dirty="0">
              <a:solidFill>
                <a:schemeClr val="bg1"/>
              </a:solidFill>
            </a:endParaRPr>
          </a:p>
        </p:txBody>
      </p:sp>
      <p:grpSp>
        <p:nvGrpSpPr>
          <p:cNvPr id="4" name="Group 3">
            <a:extLst>
              <a:ext uri="{FF2B5EF4-FFF2-40B4-BE49-F238E27FC236}">
                <a16:creationId xmlns:a16="http://schemas.microsoft.com/office/drawing/2014/main" id="{51B2E4EE-A6B6-4F9F-964B-1B2E93042E13}"/>
              </a:ext>
            </a:extLst>
          </p:cNvPr>
          <p:cNvGrpSpPr/>
          <p:nvPr/>
        </p:nvGrpSpPr>
        <p:grpSpPr>
          <a:xfrm>
            <a:off x="1076325" y="2473486"/>
            <a:ext cx="10439501" cy="2464750"/>
            <a:chOff x="853574" y="1403464"/>
            <a:chExt cx="10638196" cy="2286910"/>
          </a:xfrm>
        </p:grpSpPr>
        <p:sp>
          <p:nvSpPr>
            <p:cNvPr id="5" name="TextBox 4">
              <a:extLst>
                <a:ext uri="{FF2B5EF4-FFF2-40B4-BE49-F238E27FC236}">
                  <a16:creationId xmlns:a16="http://schemas.microsoft.com/office/drawing/2014/main" id="{171AB396-F03C-4F86-BF12-83625A3831A5}"/>
                </a:ext>
              </a:extLst>
            </p:cNvPr>
            <p:cNvSpPr txBox="1"/>
            <p:nvPr/>
          </p:nvSpPr>
          <p:spPr>
            <a:xfrm>
              <a:off x="8100726" y="3404803"/>
              <a:ext cx="3391044" cy="285570"/>
            </a:xfrm>
            <a:prstGeom prst="rect">
              <a:avLst/>
            </a:prstGeom>
            <a:noFill/>
          </p:spPr>
          <p:txBody>
            <a:bodyPr wrap="square" lIns="0" tIns="0" rIns="0" bIns="0" rtlCol="0">
              <a:spAutoFit/>
            </a:bodyPr>
            <a:lstStyle/>
            <a:p>
              <a:pPr algn="ctr"/>
              <a:r>
                <a:rPr lang="en-GB" sz="2000" dirty="0"/>
                <a:t>Wood pulp + water = paper</a:t>
              </a:r>
            </a:p>
          </p:txBody>
        </p:sp>
        <p:pic>
          <p:nvPicPr>
            <p:cNvPr id="6" name="Picture 5">
              <a:extLst>
                <a:ext uri="{FF2B5EF4-FFF2-40B4-BE49-F238E27FC236}">
                  <a16:creationId xmlns:a16="http://schemas.microsoft.com/office/drawing/2014/main" id="{31B0FF27-5B6A-43DD-8280-E950D5677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574" y="1403464"/>
              <a:ext cx="2923024" cy="1946541"/>
            </a:xfrm>
            <a:prstGeom prst="rect">
              <a:avLst/>
            </a:prstGeom>
          </p:spPr>
        </p:pic>
        <p:pic>
          <p:nvPicPr>
            <p:cNvPr id="7" name="Picture 6">
              <a:extLst>
                <a:ext uri="{FF2B5EF4-FFF2-40B4-BE49-F238E27FC236}">
                  <a16:creationId xmlns:a16="http://schemas.microsoft.com/office/drawing/2014/main" id="{20D24F9F-34B3-45FF-95DE-44030665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123" y="1403464"/>
              <a:ext cx="3263309" cy="1968685"/>
            </a:xfrm>
            <a:prstGeom prst="rect">
              <a:avLst/>
            </a:prstGeom>
          </p:spPr>
        </p:pic>
        <p:sp>
          <p:nvSpPr>
            <p:cNvPr id="8" name="TextBox 7">
              <a:extLst>
                <a:ext uri="{FF2B5EF4-FFF2-40B4-BE49-F238E27FC236}">
                  <a16:creationId xmlns:a16="http://schemas.microsoft.com/office/drawing/2014/main" id="{4B9CB428-CFF8-4F48-9479-A27C48B81C14}"/>
                </a:ext>
              </a:extLst>
            </p:cNvPr>
            <p:cNvSpPr txBox="1"/>
            <p:nvPr/>
          </p:nvSpPr>
          <p:spPr>
            <a:xfrm>
              <a:off x="853575" y="3404804"/>
              <a:ext cx="2923023" cy="285570"/>
            </a:xfrm>
            <a:prstGeom prst="rect">
              <a:avLst/>
            </a:prstGeom>
            <a:noFill/>
          </p:spPr>
          <p:txBody>
            <a:bodyPr wrap="square" lIns="0" tIns="0" rIns="0" bIns="0" rtlCol="0">
              <a:spAutoFit/>
            </a:bodyPr>
            <a:lstStyle/>
            <a:p>
              <a:pPr algn="ctr"/>
              <a:r>
                <a:rPr lang="en-GB" sz="2000" dirty="0"/>
                <a:t>Straw + mud = bricks</a:t>
              </a:r>
            </a:p>
          </p:txBody>
        </p:sp>
        <p:sp>
          <p:nvSpPr>
            <p:cNvPr id="9" name="TextBox 8">
              <a:extLst>
                <a:ext uri="{FF2B5EF4-FFF2-40B4-BE49-F238E27FC236}">
                  <a16:creationId xmlns:a16="http://schemas.microsoft.com/office/drawing/2014/main" id="{88A3EBC3-2E17-43B7-A677-011119CA23AA}"/>
                </a:ext>
              </a:extLst>
            </p:cNvPr>
            <p:cNvSpPr txBox="1"/>
            <p:nvPr/>
          </p:nvSpPr>
          <p:spPr>
            <a:xfrm>
              <a:off x="4224426" y="3404804"/>
              <a:ext cx="3263309" cy="285570"/>
            </a:xfrm>
            <a:prstGeom prst="rect">
              <a:avLst/>
            </a:prstGeom>
            <a:noFill/>
          </p:spPr>
          <p:txBody>
            <a:bodyPr wrap="square" lIns="0" tIns="0" rIns="0" bIns="0" rtlCol="0">
              <a:spAutoFit/>
            </a:bodyPr>
            <a:lstStyle/>
            <a:p>
              <a:pPr algn="ctr"/>
              <a:r>
                <a:rPr lang="en-GB" sz="2000" dirty="0"/>
                <a:t>Sand + cement = concrete</a:t>
              </a:r>
            </a:p>
          </p:txBody>
        </p:sp>
        <p:pic>
          <p:nvPicPr>
            <p:cNvPr id="10" name="Picture 9">
              <a:extLst>
                <a:ext uri="{FF2B5EF4-FFF2-40B4-BE49-F238E27FC236}">
                  <a16:creationId xmlns:a16="http://schemas.microsoft.com/office/drawing/2014/main" id="{10BD37B7-7818-4D81-AA52-BD01A5A305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8300" y="1405199"/>
              <a:ext cx="3005601" cy="2011020"/>
            </a:xfrm>
            <a:prstGeom prst="rect">
              <a:avLst/>
            </a:prstGeom>
          </p:spPr>
        </p:pic>
      </p:grpSp>
    </p:spTree>
    <p:extLst>
      <p:ext uri="{BB962C8B-B14F-4D97-AF65-F5344CB8AC3E}">
        <p14:creationId xmlns:p14="http://schemas.microsoft.com/office/powerpoint/2010/main" val="401580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D46E6-D54B-4857-8E2C-30097A4BB1BF}"/>
              </a:ext>
            </a:extLst>
          </p:cNvPr>
          <p:cNvSpPr txBox="1"/>
          <p:nvPr/>
        </p:nvSpPr>
        <p:spPr>
          <a:xfrm>
            <a:off x="883160" y="523770"/>
            <a:ext cx="7564531" cy="553998"/>
          </a:xfrm>
          <a:prstGeom prst="rect">
            <a:avLst/>
          </a:prstGeom>
          <a:noFill/>
        </p:spPr>
        <p:txBody>
          <a:bodyPr wrap="square" rtlCol="0">
            <a:spAutoFit/>
          </a:bodyPr>
          <a:lstStyle/>
          <a:p>
            <a:r>
              <a:rPr lang="en-GB" sz="3000" b="1" dirty="0">
                <a:solidFill>
                  <a:schemeClr val="bg1"/>
                </a:solidFill>
                <a:latin typeface="+mj-lt"/>
              </a:rPr>
              <a:t>Composites – New Applications</a:t>
            </a:r>
            <a:endParaRPr lang="en-GB" sz="3000" b="1" dirty="0">
              <a:solidFill>
                <a:schemeClr val="bg1"/>
              </a:solidFill>
            </a:endParaRPr>
          </a:p>
        </p:txBody>
      </p:sp>
      <p:pic>
        <p:nvPicPr>
          <p:cNvPr id="4" name="Picture 3">
            <a:extLst>
              <a:ext uri="{FF2B5EF4-FFF2-40B4-BE49-F238E27FC236}">
                <a16:creationId xmlns:a16="http://schemas.microsoft.com/office/drawing/2014/main" id="{8DCA5333-5FF5-4699-8871-2B63D1DA21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703" b="38125"/>
          <a:stretch/>
        </p:blipFill>
        <p:spPr>
          <a:xfrm>
            <a:off x="740285" y="1674851"/>
            <a:ext cx="3632504" cy="1747839"/>
          </a:xfrm>
          <a:prstGeom prst="rect">
            <a:avLst/>
          </a:prstGeom>
        </p:spPr>
      </p:pic>
      <p:pic>
        <p:nvPicPr>
          <p:cNvPr id="6" name="Picture 5">
            <a:extLst>
              <a:ext uri="{FF2B5EF4-FFF2-40B4-BE49-F238E27FC236}">
                <a16:creationId xmlns:a16="http://schemas.microsoft.com/office/drawing/2014/main" id="{EEF18F2B-9536-4FE5-AE5E-F6AC8B2E4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844" t="13438" r="8360" b="10625"/>
          <a:stretch/>
        </p:blipFill>
        <p:spPr>
          <a:xfrm>
            <a:off x="4558549" y="1674851"/>
            <a:ext cx="3074902" cy="1747839"/>
          </a:xfrm>
          <a:prstGeom prst="rect">
            <a:avLst/>
          </a:prstGeom>
        </p:spPr>
      </p:pic>
      <p:pic>
        <p:nvPicPr>
          <p:cNvPr id="9" name="Picture 8">
            <a:extLst>
              <a:ext uri="{FF2B5EF4-FFF2-40B4-BE49-F238E27FC236}">
                <a16:creationId xmlns:a16="http://schemas.microsoft.com/office/drawing/2014/main" id="{393B8830-738D-4D06-A6F9-F7180DDA6D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69" r="22963" b="26972"/>
          <a:stretch/>
        </p:blipFill>
        <p:spPr>
          <a:xfrm>
            <a:off x="7819211" y="1674851"/>
            <a:ext cx="3829483" cy="1747839"/>
          </a:xfrm>
          <a:prstGeom prst="rect">
            <a:avLst/>
          </a:prstGeom>
        </p:spPr>
      </p:pic>
      <p:pic>
        <p:nvPicPr>
          <p:cNvPr id="13" name="Picture 12">
            <a:extLst>
              <a:ext uri="{FF2B5EF4-FFF2-40B4-BE49-F238E27FC236}">
                <a16:creationId xmlns:a16="http://schemas.microsoft.com/office/drawing/2014/main" id="{5B1EE0F1-AED3-4292-844A-B81597B509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411" y="3562350"/>
            <a:ext cx="3443289" cy="2295526"/>
          </a:xfrm>
          <a:prstGeom prst="rect">
            <a:avLst/>
          </a:prstGeom>
        </p:spPr>
      </p:pic>
      <p:pic>
        <p:nvPicPr>
          <p:cNvPr id="15" name="Picture 14">
            <a:extLst>
              <a:ext uri="{FF2B5EF4-FFF2-40B4-BE49-F238E27FC236}">
                <a16:creationId xmlns:a16="http://schemas.microsoft.com/office/drawing/2014/main" id="{B8B28E1C-1CB7-4292-A3AF-E873099A33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62" t="7692" r="5983" b="10684"/>
          <a:stretch/>
        </p:blipFill>
        <p:spPr>
          <a:xfrm>
            <a:off x="6499829" y="3509664"/>
            <a:ext cx="3895723" cy="2472037"/>
          </a:xfrm>
          <a:prstGeom prst="rect">
            <a:avLst/>
          </a:prstGeom>
        </p:spPr>
      </p:pic>
    </p:spTree>
    <p:extLst>
      <p:ext uri="{BB962C8B-B14F-4D97-AF65-F5344CB8AC3E}">
        <p14:creationId xmlns:p14="http://schemas.microsoft.com/office/powerpoint/2010/main" val="6822629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3168</TotalTime>
  <Words>442</Words>
  <Application>Microsoft Office PowerPoint</Application>
  <PresentationFormat>Widescreen</PresentationFormat>
  <Paragraphs>54</Paragraphs>
  <Slides>6</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vt:i4>
      </vt:variant>
    </vt:vector>
  </HeadingPairs>
  <TitlesOfParts>
    <vt:vector size="16" baseType="lpstr">
      <vt:lpstr>Arial</vt:lpstr>
      <vt:lpstr>Calibri</vt:lpstr>
      <vt:lpstr>Calibri Light</vt:lpstr>
      <vt:lpstr>Franklin Gothic Medium Cond</vt:lpstr>
      <vt:lpstr>MV Boli</vt:lpstr>
      <vt:lpstr>1_Office Theme</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vector>
  </TitlesOfParts>
  <Company>The National Composites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Bayes</dc:creator>
  <cp:lastModifiedBy>Katie Clark</cp:lastModifiedBy>
  <cp:revision>126</cp:revision>
  <dcterms:created xsi:type="dcterms:W3CDTF">2019-04-23T09:54:34Z</dcterms:created>
  <dcterms:modified xsi:type="dcterms:W3CDTF">2021-01-06T13:13:33Z</dcterms:modified>
</cp:coreProperties>
</file>