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  <p:sldMasterId id="2147483697" r:id="rId5"/>
  </p:sldMasterIdLst>
  <p:notesMasterIdLst>
    <p:notesMasterId r:id="rId17"/>
  </p:notesMasterIdLst>
  <p:handoutMasterIdLst>
    <p:handoutMasterId r:id="rId18"/>
  </p:handoutMasterIdLst>
  <p:sldIdLst>
    <p:sldId id="273" r:id="rId6"/>
    <p:sldId id="287" r:id="rId7"/>
    <p:sldId id="285" r:id="rId8"/>
    <p:sldId id="265" r:id="rId9"/>
    <p:sldId id="279" r:id="rId10"/>
    <p:sldId id="280" r:id="rId11"/>
    <p:sldId id="281" r:id="rId12"/>
    <p:sldId id="282" r:id="rId13"/>
    <p:sldId id="283" r:id="rId14"/>
    <p:sldId id="284" r:id="rId15"/>
    <p:sldId id="286" r:id="rId16"/>
  </p:sldIdLst>
  <p:sldSz cx="9144000" cy="5145088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F7F"/>
    <a:srgbClr val="F6BE98"/>
    <a:srgbClr val="F1F1F1"/>
    <a:srgbClr val="FFFF00"/>
    <a:srgbClr val="404040"/>
    <a:srgbClr val="9E9E9E"/>
    <a:srgbClr val="D22432"/>
    <a:srgbClr val="F4B183"/>
    <a:srgbClr val="FFC000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64" autoAdjust="0"/>
    <p:restoredTop sz="94694" autoAdjust="0"/>
  </p:normalViewPr>
  <p:slideViewPr>
    <p:cSldViewPr>
      <p:cViewPr varScale="1">
        <p:scale>
          <a:sx n="148" d="100"/>
          <a:sy n="148" d="100"/>
        </p:scale>
        <p:origin x="748" y="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28"/>
    </p:cViewPr>
  </p:sorterViewPr>
  <p:notesViewPr>
    <p:cSldViewPr>
      <p:cViewPr varScale="1">
        <p:scale>
          <a:sx n="97" d="100"/>
          <a:sy n="97" d="100"/>
        </p:scale>
        <p:origin x="2682" y="7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74FE3-E09A-46EE-B25D-FA3181F01286}" type="datetimeFigureOut">
              <a:rPr lang="fr-FR" smtClean="0"/>
              <a:t>21/10/2021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81607D-ED8D-4EAC-A882-7737E11DD6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058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1F805-C0C9-45BC-A34C-B1EEF4745771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B2E1B-55C9-4087-9594-0732B7797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92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B2E1B-55C9-4087-9594-0732B7797A1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862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131840" y="772344"/>
            <a:ext cx="5760640" cy="3924436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3203848" y="1528428"/>
            <a:ext cx="5616624" cy="30963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204472" y="1528772"/>
            <a:ext cx="5616000" cy="3096000"/>
          </a:xfrm>
          <a:prstGeom prst="rect">
            <a:avLst/>
          </a:prstGeom>
          <a:noFill/>
        </p:spPr>
        <p:txBody>
          <a:bodyPr lIns="72000" tIns="36000" rIns="72000" bIns="36000"/>
          <a:lstStyle>
            <a:lvl1pPr marL="180000" indent="-180000" algn="just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 sz="1000">
                <a:latin typeface="+mn-lt"/>
              </a:defRPr>
            </a:lvl1pPr>
            <a:lvl2pPr marL="432000" indent="-1800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800">
                <a:latin typeface="+mn-lt"/>
              </a:defRPr>
            </a:lvl2pPr>
            <a:lvl3pPr marL="684000" indent="-1800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900"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6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541404" y="4768788"/>
            <a:ext cx="252000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algn="l" defTabSz="914400" rtl="0" eaLnBrk="1" latinLnBrk="0" hangingPunct="1">
              <a:lnSpc>
                <a:spcPct val="80000"/>
              </a:lnSpc>
              <a:buClrTx/>
              <a:buFontTx/>
              <a:buNone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lang="en-GB" sz="800" b="1" kern="1200" smtClean="0">
                <a:solidFill>
                  <a:srgbClr val="C00000"/>
                </a:solidFill>
                <a:latin typeface="+mn-lt"/>
                <a:ea typeface="MS PGothic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9171FF1-F850-4659-803F-046678C905A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252412" y="773113"/>
            <a:ext cx="2879725" cy="39243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9" name="Title Placeholder 11"/>
          <p:cNvSpPr>
            <a:spLocks noGrp="1"/>
          </p:cNvSpPr>
          <p:nvPr>
            <p:ph type="title"/>
          </p:nvPr>
        </p:nvSpPr>
        <p:spPr>
          <a:xfrm>
            <a:off x="1763688" y="304292"/>
            <a:ext cx="7128792" cy="396000"/>
          </a:xfrm>
          <a:prstGeom prst="rect">
            <a:avLst/>
          </a:prstGeom>
        </p:spPr>
        <p:txBody>
          <a:bodyPr vert="horz" lIns="0" tIns="36000" rIns="72000" bIns="0" rtlCol="0" anchor="t" anchorCtr="0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131840" y="772344"/>
            <a:ext cx="5759549" cy="684000"/>
          </a:xfrm>
          <a:prstGeom prst="rect">
            <a:avLst/>
          </a:prstGeom>
        </p:spPr>
        <p:txBody>
          <a:bodyPr lIns="72000" tIns="36000" rIns="72000" bIns="36000"/>
          <a:lstStyle>
            <a:lvl1pPr marL="72000" indent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None/>
              <a:defRPr sz="1000" b="1">
                <a:latin typeface="+mn-lt"/>
              </a:defRPr>
            </a:lvl1pPr>
            <a:lvl2pPr marL="252000" indent="-1800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800">
                <a:latin typeface="+mn-lt"/>
              </a:defRPr>
            </a:lvl2pPr>
            <a:lvl3pPr marL="684000" indent="-1800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900"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51798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132138" y="773113"/>
            <a:ext cx="5759549" cy="3924300"/>
          </a:xfrm>
          <a:prstGeom prst="rect">
            <a:avLst/>
          </a:prstGeom>
        </p:spPr>
        <p:txBody>
          <a:bodyPr lIns="72000" tIns="36000" rIns="72000" bIns="36000"/>
          <a:lstStyle>
            <a:lvl1pPr marL="180000" indent="-180000" algn="just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 sz="1400">
                <a:latin typeface="+mn-lt"/>
              </a:defRPr>
            </a:lvl1pPr>
            <a:lvl2pPr marL="432000" indent="-1800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000">
                <a:latin typeface="+mn-lt"/>
              </a:defRPr>
            </a:lvl2pPr>
            <a:lvl3pPr marL="684000" indent="-1800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900"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541404" y="4768788"/>
            <a:ext cx="252000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algn="l" defTabSz="914400" rtl="0" eaLnBrk="1" latinLnBrk="0" hangingPunct="1">
              <a:lnSpc>
                <a:spcPct val="80000"/>
              </a:lnSpc>
              <a:buClrTx/>
              <a:buFontTx/>
              <a:buNone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lang="en-GB" sz="800" b="1" kern="1200" smtClean="0">
                <a:solidFill>
                  <a:srgbClr val="C00000"/>
                </a:solidFill>
                <a:latin typeface="+mn-lt"/>
                <a:ea typeface="MS PGothic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9171FF1-F850-4659-803F-046678C905A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252412" y="773113"/>
            <a:ext cx="2879725" cy="39243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9" name="Title Placeholder 11"/>
          <p:cNvSpPr>
            <a:spLocks noGrp="1"/>
          </p:cNvSpPr>
          <p:nvPr>
            <p:ph type="title"/>
          </p:nvPr>
        </p:nvSpPr>
        <p:spPr>
          <a:xfrm>
            <a:off x="1763688" y="304292"/>
            <a:ext cx="7128792" cy="396000"/>
          </a:xfrm>
          <a:prstGeom prst="rect">
            <a:avLst/>
          </a:prstGeom>
        </p:spPr>
        <p:txBody>
          <a:bodyPr vert="horz" lIns="0" tIns="36000" rIns="72000" bIns="0" rtlCol="0" anchor="t" anchorCtr="0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21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 hasCustomPrompt="1"/>
          </p:nvPr>
        </p:nvSpPr>
        <p:spPr>
          <a:xfrm>
            <a:off x="4427337" y="2572544"/>
            <a:ext cx="4464000" cy="57600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algn="l">
              <a:defRPr sz="2000" i="0" baseline="0">
                <a:latin typeface="+mn-lt"/>
              </a:defRPr>
            </a:lvl1pPr>
          </a:lstStyle>
          <a:p>
            <a:r>
              <a:rPr lang="en-GB" noProof="0" dirty="0" smtClean="0"/>
              <a:t>Presentation title</a:t>
            </a:r>
            <a:endParaRPr lang="en-GB" noProof="0" dirty="0"/>
          </a:p>
        </p:txBody>
      </p:sp>
      <p:sp>
        <p:nvSpPr>
          <p:cNvPr id="6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4427337" y="3148544"/>
            <a:ext cx="4464000" cy="36004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buNone/>
              <a:defRPr lang="fr-FR" sz="1200" b="0" i="0" kern="1200" baseline="0" noProof="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 smtClean="0"/>
              <a:t>Subtitle</a:t>
            </a:r>
            <a:endParaRPr lang="en-GB" noProof="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4427337" y="3508544"/>
            <a:ext cx="4464000" cy="432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None/>
              <a:defRPr sz="1200" b="1">
                <a:latin typeface="+mn-lt"/>
                <a:cs typeface="Arial" panose="020B0604020202020204" pitchFamily="34" charset="0"/>
              </a:defRPr>
            </a:lvl1pPr>
            <a:lvl2pPr marL="457337" indent="0">
              <a:buNone/>
              <a:defRPr/>
            </a:lvl2pPr>
            <a:lvl3pPr marL="914674" indent="0">
              <a:buNone/>
              <a:defRPr/>
            </a:lvl3pPr>
            <a:lvl4pPr marL="1372011" indent="0">
              <a:buNone/>
              <a:defRPr/>
            </a:lvl4pPr>
            <a:lvl5pPr marL="1829348" indent="0">
              <a:buNone/>
              <a:defRPr/>
            </a:lvl5pPr>
          </a:lstStyle>
          <a:p>
            <a:pPr lvl="0"/>
            <a:r>
              <a:rPr lang="en-US" dirty="0" smtClean="0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815006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ftn.innovation.gateway@mbda.co.uk" TargetMode="Externa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52480" y="124272"/>
            <a:ext cx="8640000" cy="576000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01" t="12511" b="23908"/>
          <a:stretch/>
        </p:blipFill>
        <p:spPr>
          <a:xfrm>
            <a:off x="251520" y="124272"/>
            <a:ext cx="1024000" cy="576000"/>
          </a:xfrm>
          <a:prstGeom prst="rect">
            <a:avLst/>
          </a:prstGeom>
        </p:spPr>
      </p:pic>
      <p:sp>
        <p:nvSpPr>
          <p:cNvPr id="16" name="Text Box 6"/>
          <p:cNvSpPr txBox="1">
            <a:spLocks noChangeArrowheads="1"/>
          </p:cNvSpPr>
          <p:nvPr userDrawn="1"/>
        </p:nvSpPr>
        <p:spPr bwMode="auto">
          <a:xfrm>
            <a:off x="251520" y="4768804"/>
            <a:ext cx="269304" cy="2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none" lIns="0" tIns="0" rIns="0" bIns="0" anchor="t" anchorCtr="0">
            <a:noAutofit/>
          </a:bodyPr>
          <a:lstStyle>
            <a:lvl1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1pPr>
            <a:lvl2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2pPr>
            <a:lvl3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3pPr>
            <a:lvl4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4pPr>
            <a:lvl5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0" algn="l" defTabSz="914400" rtl="0" eaLnBrk="1" latinLnBrk="0" hangingPunct="1">
              <a:lnSpc>
                <a:spcPct val="80000"/>
              </a:lnSpc>
              <a:buClrTx/>
              <a:buFontTx/>
              <a:buNone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/>
            </a:pPr>
            <a:r>
              <a:rPr lang="fr-FR" altLang="fr-FR" sz="800" b="1" kern="1200" dirty="0" smtClean="0">
                <a:solidFill>
                  <a:srgbClr val="C00000"/>
                </a:solidFill>
                <a:latin typeface="+mn-lt"/>
                <a:ea typeface="MS PGothic" pitchFamily="34" charset="-128"/>
                <a:cs typeface="Arial" panose="020B0604020202020204" pitchFamily="34" charset="0"/>
              </a:rPr>
              <a:t>Page :</a:t>
            </a:r>
            <a:endParaRPr lang="it-IT" altLang="fr-FR" sz="800" b="1" kern="1200" dirty="0" smtClean="0">
              <a:solidFill>
                <a:srgbClr val="C00000"/>
              </a:solidFill>
              <a:latin typeface="+mn-lt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20" name="Freeform 19"/>
          <p:cNvSpPr>
            <a:spLocks noChangeAspect="1"/>
          </p:cNvSpPr>
          <p:nvPr userDrawn="1"/>
        </p:nvSpPr>
        <p:spPr>
          <a:xfrm>
            <a:off x="1044656" y="124268"/>
            <a:ext cx="374518" cy="576000"/>
          </a:xfrm>
          <a:custGeom>
            <a:avLst/>
            <a:gdLst>
              <a:gd name="connsiteX0" fmla="*/ 0 w 376237"/>
              <a:gd name="connsiteY0" fmla="*/ 0 h 578644"/>
              <a:gd name="connsiteX1" fmla="*/ 295275 w 376237"/>
              <a:gd name="connsiteY1" fmla="*/ 0 h 578644"/>
              <a:gd name="connsiteX2" fmla="*/ 376237 w 376237"/>
              <a:gd name="connsiteY2" fmla="*/ 126207 h 578644"/>
              <a:gd name="connsiteX3" fmla="*/ 295275 w 376237"/>
              <a:gd name="connsiteY3" fmla="*/ 578644 h 578644"/>
              <a:gd name="connsiteX4" fmla="*/ 92869 w 376237"/>
              <a:gd name="connsiteY4" fmla="*/ 578644 h 578644"/>
              <a:gd name="connsiteX5" fmla="*/ 171450 w 376237"/>
              <a:gd name="connsiteY5" fmla="*/ 450057 h 578644"/>
              <a:gd name="connsiteX6" fmla="*/ 0 w 376237"/>
              <a:gd name="connsiteY6" fmla="*/ 0 h 578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237" h="578644">
                <a:moveTo>
                  <a:pt x="0" y="0"/>
                </a:moveTo>
                <a:lnTo>
                  <a:pt x="295275" y="0"/>
                </a:lnTo>
                <a:lnTo>
                  <a:pt x="376237" y="126207"/>
                </a:lnTo>
                <a:lnTo>
                  <a:pt x="295275" y="578644"/>
                </a:lnTo>
                <a:lnTo>
                  <a:pt x="92869" y="578644"/>
                </a:lnTo>
                <a:lnTo>
                  <a:pt x="171450" y="450057"/>
                </a:lnTo>
                <a:lnTo>
                  <a:pt x="0" y="0"/>
                </a:lnTo>
                <a:close/>
              </a:path>
            </a:pathLst>
          </a:cu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/>
          <p:nvPr userDrawn="1"/>
        </p:nvSpPr>
        <p:spPr>
          <a:xfrm>
            <a:off x="1002335" y="88268"/>
            <a:ext cx="333375" cy="648000"/>
          </a:xfrm>
          <a:custGeom>
            <a:avLst/>
            <a:gdLst>
              <a:gd name="connsiteX0" fmla="*/ 0 w 333375"/>
              <a:gd name="connsiteY0" fmla="*/ 0 h 573881"/>
              <a:gd name="connsiteX1" fmla="*/ 333375 w 333375"/>
              <a:gd name="connsiteY1" fmla="*/ 392906 h 573881"/>
              <a:gd name="connsiteX2" fmla="*/ 228600 w 333375"/>
              <a:gd name="connsiteY2" fmla="*/ 573881 h 573881"/>
              <a:gd name="connsiteX3" fmla="*/ 228600 w 333375"/>
              <a:gd name="connsiteY3" fmla="*/ 573881 h 573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375" h="573881">
                <a:moveTo>
                  <a:pt x="0" y="0"/>
                </a:moveTo>
                <a:lnTo>
                  <a:pt x="333375" y="392906"/>
                </a:lnTo>
                <a:lnTo>
                  <a:pt x="228600" y="573881"/>
                </a:lnTo>
                <a:lnTo>
                  <a:pt x="228600" y="573881"/>
                </a:lnTo>
              </a:path>
            </a:pathLst>
          </a:cu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 Placeholder 4"/>
          <p:cNvSpPr txBox="1">
            <a:spLocks/>
          </p:cNvSpPr>
          <p:nvPr userDrawn="1"/>
        </p:nvSpPr>
        <p:spPr>
          <a:xfrm>
            <a:off x="1763688" y="124272"/>
            <a:ext cx="7128000" cy="180000"/>
          </a:xfrm>
          <a:prstGeom prst="rect">
            <a:avLst/>
          </a:prstGeom>
        </p:spPr>
        <p:txBody>
          <a:bodyPr lIns="0" tIns="0" rIns="72000" bIns="0" anchor="b" anchorCtr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1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MBDA Ceramic Matrix Composite Airframe Technology</a:t>
            </a:r>
            <a:r>
              <a:rPr lang="en-US" baseline="0" dirty="0" smtClean="0"/>
              <a:t> Challenge – Project Proposal</a:t>
            </a:r>
            <a:endParaRPr lang="en-US" dirty="0" smtClean="0"/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6156176" y="4768804"/>
            <a:ext cx="2736304" cy="2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none" lIns="0" tIns="0" rIns="0" bIns="0" anchor="t" anchorCtr="0">
            <a:noAutofit/>
          </a:bodyPr>
          <a:lstStyle>
            <a:lvl1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1pPr>
            <a:lvl2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2pPr>
            <a:lvl3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3pPr>
            <a:lvl4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4pPr>
            <a:lvl5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0" algn="r" defTabSz="914400" rtl="0" eaLnBrk="1" latinLnBrk="0" hangingPunct="1">
              <a:lnSpc>
                <a:spcPct val="80000"/>
              </a:lnSpc>
              <a:buClrTx/>
              <a:buFontTx/>
              <a:buNone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/>
            </a:pPr>
            <a:r>
              <a:rPr lang="en-GB" altLang="fr-FR" sz="800" b="1" kern="1200" noProof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" panose="020B0604020202020204" pitchFamily="34" charset="0"/>
              </a:rPr>
              <a:t>For technical queries please email</a:t>
            </a:r>
            <a:r>
              <a:rPr lang="en-GB" altLang="fr-FR" sz="800" b="1" kern="1200" baseline="0" noProof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" panose="020B0604020202020204" pitchFamily="34" charset="0"/>
              </a:rPr>
              <a:t> </a:t>
            </a:r>
            <a:r>
              <a:rPr lang="en-GB" sz="800" b="1" u="sng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MS PGothic" pitchFamily="34" charset="-128"/>
                <a:cs typeface="+mn-cs"/>
                <a:hlinkClick r:id="rId5"/>
              </a:rPr>
              <a:t>ftn.innovation.gateway@mbda.co.uk</a:t>
            </a:r>
            <a:r>
              <a:rPr lang="en-GB" sz="800" b="1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MS PGothic" pitchFamily="34" charset="-128"/>
                <a:cs typeface="+mn-cs"/>
              </a:rPr>
              <a:t> </a:t>
            </a:r>
            <a:r>
              <a:rPr lang="en-GB" altLang="fr-FR" sz="800" b="1" kern="1200" noProof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287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600" b="1" kern="1200">
          <a:solidFill>
            <a:srgbClr val="C0000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87">
          <p15:clr>
            <a:srgbClr val="F26B43"/>
          </p15:clr>
        </p15:guide>
        <p15:guide id="2" pos="159">
          <p15:clr>
            <a:srgbClr val="F26B43"/>
          </p15:clr>
        </p15:guide>
        <p15:guide id="3" pos="5601">
          <p15:clr>
            <a:srgbClr val="F26B43"/>
          </p15:clr>
        </p15:guide>
        <p15:guide id="9" orient="horz" pos="2959">
          <p15:clr>
            <a:srgbClr val="F26B43"/>
          </p15:clr>
        </p15:guide>
        <p15:guide id="10" pos="1973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0" y="688"/>
            <a:ext cx="4251927" cy="5144400"/>
          </a:xfrm>
          <a:custGeom>
            <a:avLst/>
            <a:gdLst>
              <a:gd name="connsiteX0" fmla="*/ 4256689 w 4256689"/>
              <a:gd name="connsiteY0" fmla="*/ 1303283 h 5129049"/>
              <a:gd name="connsiteX1" fmla="*/ 3205655 w 4256689"/>
              <a:gd name="connsiteY1" fmla="*/ 0 h 5129049"/>
              <a:gd name="connsiteX2" fmla="*/ 0 w 4256689"/>
              <a:gd name="connsiteY2" fmla="*/ 0 h 5129049"/>
              <a:gd name="connsiteX3" fmla="*/ 0 w 4256689"/>
              <a:gd name="connsiteY3" fmla="*/ 5129049 h 5129049"/>
              <a:gd name="connsiteX4" fmla="*/ 3647089 w 4256689"/>
              <a:gd name="connsiteY4" fmla="*/ 5129049 h 5129049"/>
              <a:gd name="connsiteX5" fmla="*/ 4256689 w 4256689"/>
              <a:gd name="connsiteY5" fmla="*/ 1303283 h 5129049"/>
              <a:gd name="connsiteX0" fmla="*/ 4256689 w 4256689"/>
              <a:gd name="connsiteY0" fmla="*/ 1303283 h 5129049"/>
              <a:gd name="connsiteX1" fmla="*/ 3205655 w 4256689"/>
              <a:gd name="connsiteY1" fmla="*/ 0 h 5129049"/>
              <a:gd name="connsiteX2" fmla="*/ 0 w 4256689"/>
              <a:gd name="connsiteY2" fmla="*/ 0 h 5129049"/>
              <a:gd name="connsiteX3" fmla="*/ 0 w 4256689"/>
              <a:gd name="connsiteY3" fmla="*/ 5129049 h 5129049"/>
              <a:gd name="connsiteX4" fmla="*/ 3613752 w 4256689"/>
              <a:gd name="connsiteY4" fmla="*/ 5129049 h 5129049"/>
              <a:gd name="connsiteX5" fmla="*/ 4256689 w 4256689"/>
              <a:gd name="connsiteY5" fmla="*/ 1303283 h 5129049"/>
              <a:gd name="connsiteX0" fmla="*/ 4170964 w 4170964"/>
              <a:gd name="connsiteY0" fmla="*/ 1322276 h 5129049"/>
              <a:gd name="connsiteX1" fmla="*/ 3205655 w 4170964"/>
              <a:gd name="connsiteY1" fmla="*/ 0 h 5129049"/>
              <a:gd name="connsiteX2" fmla="*/ 0 w 4170964"/>
              <a:gd name="connsiteY2" fmla="*/ 0 h 5129049"/>
              <a:gd name="connsiteX3" fmla="*/ 0 w 4170964"/>
              <a:gd name="connsiteY3" fmla="*/ 5129049 h 5129049"/>
              <a:gd name="connsiteX4" fmla="*/ 3613752 w 4170964"/>
              <a:gd name="connsiteY4" fmla="*/ 5129049 h 5129049"/>
              <a:gd name="connsiteX5" fmla="*/ 4170964 w 4170964"/>
              <a:gd name="connsiteY5" fmla="*/ 1322276 h 5129049"/>
              <a:gd name="connsiteX0" fmla="*/ 4251927 w 4251927"/>
              <a:gd name="connsiteY0" fmla="*/ 1298535 h 5129049"/>
              <a:gd name="connsiteX1" fmla="*/ 3205655 w 4251927"/>
              <a:gd name="connsiteY1" fmla="*/ 0 h 5129049"/>
              <a:gd name="connsiteX2" fmla="*/ 0 w 4251927"/>
              <a:gd name="connsiteY2" fmla="*/ 0 h 5129049"/>
              <a:gd name="connsiteX3" fmla="*/ 0 w 4251927"/>
              <a:gd name="connsiteY3" fmla="*/ 5129049 h 5129049"/>
              <a:gd name="connsiteX4" fmla="*/ 3613752 w 4251927"/>
              <a:gd name="connsiteY4" fmla="*/ 5129049 h 5129049"/>
              <a:gd name="connsiteX5" fmla="*/ 4251927 w 4251927"/>
              <a:gd name="connsiteY5" fmla="*/ 1298535 h 5129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51927" h="5129049">
                <a:moveTo>
                  <a:pt x="4251927" y="1298535"/>
                </a:moveTo>
                <a:lnTo>
                  <a:pt x="3205655" y="0"/>
                </a:lnTo>
                <a:lnTo>
                  <a:pt x="0" y="0"/>
                </a:lnTo>
                <a:lnTo>
                  <a:pt x="0" y="5129049"/>
                </a:lnTo>
                <a:lnTo>
                  <a:pt x="3613752" y="5129049"/>
                </a:lnTo>
                <a:lnTo>
                  <a:pt x="4251927" y="1298535"/>
                </a:lnTo>
                <a:close/>
              </a:path>
            </a:pathLst>
          </a:custGeom>
          <a:blipFill dpi="0" rotWithShape="1">
            <a:blip r:embed="rId3"/>
            <a:srcRect/>
            <a:tile tx="-1473200" ty="0" sx="65000" sy="6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Freeform 2"/>
          <p:cNvSpPr/>
          <p:nvPr userDrawn="1"/>
        </p:nvSpPr>
        <p:spPr>
          <a:xfrm>
            <a:off x="1980992" y="0"/>
            <a:ext cx="2277285" cy="5144400"/>
          </a:xfrm>
          <a:custGeom>
            <a:avLst/>
            <a:gdLst>
              <a:gd name="connsiteX0" fmla="*/ 94593 w 2270234"/>
              <a:gd name="connsiteY0" fmla="*/ 0 h 5160579"/>
              <a:gd name="connsiteX1" fmla="*/ 1229710 w 2270234"/>
              <a:gd name="connsiteY1" fmla="*/ 0 h 5160579"/>
              <a:gd name="connsiteX2" fmla="*/ 2270234 w 2270234"/>
              <a:gd name="connsiteY2" fmla="*/ 1313793 h 5160579"/>
              <a:gd name="connsiteX3" fmla="*/ 1639614 w 2270234"/>
              <a:gd name="connsiteY3" fmla="*/ 5160579 h 5160579"/>
              <a:gd name="connsiteX4" fmla="*/ 0 w 2270234"/>
              <a:gd name="connsiteY4" fmla="*/ 5160579 h 5160579"/>
              <a:gd name="connsiteX5" fmla="*/ 1271752 w 2270234"/>
              <a:gd name="connsiteY5" fmla="*/ 3111062 h 5160579"/>
              <a:gd name="connsiteX6" fmla="*/ 94593 w 2270234"/>
              <a:gd name="connsiteY6" fmla="*/ 0 h 5160579"/>
              <a:gd name="connsiteX0" fmla="*/ 94593 w 2276582"/>
              <a:gd name="connsiteY0" fmla="*/ 0 h 5160579"/>
              <a:gd name="connsiteX1" fmla="*/ 1229710 w 2276582"/>
              <a:gd name="connsiteY1" fmla="*/ 0 h 5160579"/>
              <a:gd name="connsiteX2" fmla="*/ 2276582 w 2276582"/>
              <a:gd name="connsiteY2" fmla="*/ 1313793 h 5160579"/>
              <a:gd name="connsiteX3" fmla="*/ 1639614 w 2276582"/>
              <a:gd name="connsiteY3" fmla="*/ 5160579 h 5160579"/>
              <a:gd name="connsiteX4" fmla="*/ 0 w 2276582"/>
              <a:gd name="connsiteY4" fmla="*/ 5160579 h 5160579"/>
              <a:gd name="connsiteX5" fmla="*/ 1271752 w 2276582"/>
              <a:gd name="connsiteY5" fmla="*/ 3111062 h 5160579"/>
              <a:gd name="connsiteX6" fmla="*/ 94593 w 2276582"/>
              <a:gd name="connsiteY6" fmla="*/ 0 h 5160579"/>
              <a:gd name="connsiteX0" fmla="*/ 94593 w 2000442"/>
              <a:gd name="connsiteY0" fmla="*/ 0 h 5160579"/>
              <a:gd name="connsiteX1" fmla="*/ 1229710 w 2000442"/>
              <a:gd name="connsiteY1" fmla="*/ 0 h 5160579"/>
              <a:gd name="connsiteX2" fmla="*/ 2000442 w 2000442"/>
              <a:gd name="connsiteY2" fmla="*/ 1313793 h 5160579"/>
              <a:gd name="connsiteX3" fmla="*/ 1639614 w 2000442"/>
              <a:gd name="connsiteY3" fmla="*/ 5160579 h 5160579"/>
              <a:gd name="connsiteX4" fmla="*/ 0 w 2000442"/>
              <a:gd name="connsiteY4" fmla="*/ 5160579 h 5160579"/>
              <a:gd name="connsiteX5" fmla="*/ 1271752 w 2000442"/>
              <a:gd name="connsiteY5" fmla="*/ 3111062 h 5160579"/>
              <a:gd name="connsiteX6" fmla="*/ 94593 w 2000442"/>
              <a:gd name="connsiteY6" fmla="*/ 0 h 5160579"/>
              <a:gd name="connsiteX0" fmla="*/ 94593 w 2276582"/>
              <a:gd name="connsiteY0" fmla="*/ 0 h 5160579"/>
              <a:gd name="connsiteX1" fmla="*/ 1229710 w 2276582"/>
              <a:gd name="connsiteY1" fmla="*/ 0 h 5160579"/>
              <a:gd name="connsiteX2" fmla="*/ 2276582 w 2276582"/>
              <a:gd name="connsiteY2" fmla="*/ 1309015 h 5160579"/>
              <a:gd name="connsiteX3" fmla="*/ 1639614 w 2276582"/>
              <a:gd name="connsiteY3" fmla="*/ 5160579 h 5160579"/>
              <a:gd name="connsiteX4" fmla="*/ 0 w 2276582"/>
              <a:gd name="connsiteY4" fmla="*/ 5160579 h 5160579"/>
              <a:gd name="connsiteX5" fmla="*/ 1271752 w 2276582"/>
              <a:gd name="connsiteY5" fmla="*/ 3111062 h 5160579"/>
              <a:gd name="connsiteX6" fmla="*/ 94593 w 2276582"/>
              <a:gd name="connsiteY6" fmla="*/ 0 h 5160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76582" h="5160579">
                <a:moveTo>
                  <a:pt x="94593" y="0"/>
                </a:moveTo>
                <a:lnTo>
                  <a:pt x="1229710" y="0"/>
                </a:lnTo>
                <a:lnTo>
                  <a:pt x="2276582" y="1309015"/>
                </a:lnTo>
                <a:lnTo>
                  <a:pt x="1639614" y="5160579"/>
                </a:lnTo>
                <a:lnTo>
                  <a:pt x="0" y="5160579"/>
                </a:lnTo>
                <a:lnTo>
                  <a:pt x="1271752" y="3111062"/>
                </a:lnTo>
                <a:lnTo>
                  <a:pt x="94593" y="0"/>
                </a:lnTo>
                <a:close/>
              </a:path>
            </a:pathLst>
          </a:custGeom>
          <a:solidFill>
            <a:srgbClr val="9E9E9E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68" tIns="45734" rIns="91468" bIns="4573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1"/>
          </a:p>
        </p:txBody>
      </p:sp>
      <p:sp>
        <p:nvSpPr>
          <p:cNvPr id="4" name="Freeform 3"/>
          <p:cNvSpPr/>
          <p:nvPr userDrawn="1"/>
        </p:nvSpPr>
        <p:spPr>
          <a:xfrm>
            <a:off x="1691680" y="-25400"/>
            <a:ext cx="1905000" cy="5144400"/>
          </a:xfrm>
          <a:custGeom>
            <a:avLst/>
            <a:gdLst>
              <a:gd name="connsiteX0" fmla="*/ 0 w 1905000"/>
              <a:gd name="connsiteY0" fmla="*/ 0 h 5168900"/>
              <a:gd name="connsiteX1" fmla="*/ 1905000 w 1905000"/>
              <a:gd name="connsiteY1" fmla="*/ 2844800 h 5168900"/>
              <a:gd name="connsiteX2" fmla="*/ 1066800 w 1905000"/>
              <a:gd name="connsiteY2" fmla="*/ 5168900 h 516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5000" h="5168900">
                <a:moveTo>
                  <a:pt x="0" y="0"/>
                </a:moveTo>
                <a:lnTo>
                  <a:pt x="1905000" y="2844800"/>
                </a:lnTo>
                <a:lnTo>
                  <a:pt x="1066800" y="5168900"/>
                </a:ln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15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674" rtl="0" eaLnBrk="1" latinLnBrk="0" hangingPunct="1">
        <a:spcBef>
          <a:spcPct val="0"/>
        </a:spcBef>
        <a:buNone/>
        <a:defRPr sz="1600" b="1" i="1" kern="1200" baseline="0">
          <a:solidFill>
            <a:srgbClr val="D2243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3003" indent="-343003" algn="l" defTabSz="914674" rtl="0" eaLnBrk="1" latinLnBrk="0" hangingPunct="1">
        <a:spcBef>
          <a:spcPct val="20000"/>
        </a:spcBef>
        <a:buClr>
          <a:srgbClr val="FF0000"/>
        </a:buClr>
        <a:buFont typeface="Arial" panose="020B0604020202020204" pitchFamily="34" charset="0"/>
        <a:buChar char="•"/>
        <a:defRPr sz="3201" kern="1200">
          <a:solidFill>
            <a:schemeClr val="tx1"/>
          </a:solidFill>
          <a:latin typeface="+mn-lt"/>
          <a:ea typeface="+mn-ea"/>
          <a:cs typeface="+mn-cs"/>
        </a:defRPr>
      </a:lvl1pPr>
      <a:lvl2pPr marL="743173" indent="-285836" algn="l" defTabSz="914674" rtl="0" eaLnBrk="1" latinLnBrk="0" hangingPunct="1">
        <a:spcBef>
          <a:spcPct val="20000"/>
        </a:spcBef>
        <a:buClr>
          <a:srgbClr val="7F7F7F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343" indent="-228669" algn="l" defTabSz="9146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680" indent="-228669" algn="l" defTabSz="91467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1" kern="1200">
          <a:solidFill>
            <a:schemeClr val="tx1"/>
          </a:solidFill>
          <a:latin typeface="+mn-lt"/>
          <a:ea typeface="+mn-ea"/>
          <a:cs typeface="+mn-cs"/>
        </a:defRPr>
      </a:lvl4pPr>
      <a:lvl5pPr marL="2058017" indent="-228669" algn="l" defTabSz="914674" rtl="0" eaLnBrk="1" latinLnBrk="0" hangingPunct="1">
        <a:spcBef>
          <a:spcPct val="20000"/>
        </a:spcBef>
        <a:buFont typeface="Arial" panose="020B0604020202020204" pitchFamily="34" charset="0"/>
        <a:buChar char="»"/>
        <a:defRPr sz="2001" kern="1200">
          <a:solidFill>
            <a:schemeClr val="tx1"/>
          </a:solidFill>
          <a:latin typeface="+mn-lt"/>
          <a:ea typeface="+mn-ea"/>
          <a:cs typeface="+mn-cs"/>
        </a:defRPr>
      </a:lvl5pPr>
      <a:lvl6pPr marL="2515354" indent="-228669" algn="l" defTabSz="9146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6pPr>
      <a:lvl7pPr marL="2972692" indent="-228669" algn="l" defTabSz="9146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7pPr>
      <a:lvl8pPr marL="3430029" indent="-228669" algn="l" defTabSz="9146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8pPr>
      <a:lvl9pPr marL="3887366" indent="-228669" algn="l" defTabSz="9146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337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674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2011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9349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686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4023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1360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8697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60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Ceramic Matrix Composite Airframe</a:t>
            </a:r>
            <a:endParaRPr lang="en-GB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MBDA Systems Technology </a:t>
            </a:r>
            <a:r>
              <a:rPr lang="en-GB" dirty="0"/>
              <a:t>Challenge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Project Proposal Template</a:t>
            </a:r>
            <a:endParaRPr lang="en-GB" dirty="0"/>
          </a:p>
        </p:txBody>
      </p:sp>
      <p:sp>
        <p:nvSpPr>
          <p:cNvPr id="6" name="Espace réservé du pied de page 4"/>
          <p:cNvSpPr txBox="1">
            <a:spLocks/>
          </p:cNvSpPr>
          <p:nvPr/>
        </p:nvSpPr>
        <p:spPr>
          <a:xfrm>
            <a:off x="575756" y="4965088"/>
            <a:ext cx="1800000" cy="180000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800" b="1" kern="1200">
                <a:solidFill>
                  <a:srgbClr val="D2243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GB" b="0" dirty="0" smtClean="0">
                <a:solidFill>
                  <a:schemeClr val="bg1"/>
                </a:solidFill>
                <a:latin typeface="+mn-lt"/>
              </a:rPr>
              <a:t>mbda-systems.com/newsroom</a:t>
            </a:r>
            <a:endParaRPr lang="en-GB" b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1700" y="4965088"/>
            <a:ext cx="504000" cy="1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none" lIns="0" tIns="0" rIns="0" bIns="0" anchor="ctr" anchorCtr="0">
            <a:noAutofit/>
          </a:bodyPr>
          <a:lstStyle>
            <a:lvl1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1pPr>
            <a:lvl2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2pPr>
            <a:lvl3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3pPr>
            <a:lvl4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4pPr>
            <a:lvl5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ClrTx/>
              <a:buFontTx/>
              <a:buNone/>
              <a:defRPr/>
            </a:pPr>
            <a:r>
              <a:rPr lang="fr-FR" altLang="fr-FR" sz="800" b="1" dirty="0" smtClean="0">
                <a:latin typeface="+mn-lt"/>
                <a:cs typeface="Arial" panose="020B0604020202020204" pitchFamily="34" charset="0"/>
              </a:rPr>
              <a:t>Reference : </a:t>
            </a:r>
            <a:endParaRPr lang="it-IT" altLang="fr-FR" sz="800" b="1" dirty="0" smtClean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28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9171FF1-F850-4659-803F-046678C905A5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Addendum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Any additional comments you would like to make that haven’t been covered in previous 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788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9171FF1-F850-4659-803F-046678C905A5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 or Attachments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List of any references and links to attachments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115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Checklist for the proposal:</a:t>
            </a:r>
          </a:p>
          <a:p>
            <a:pPr lvl="1"/>
            <a:r>
              <a:rPr lang="en-US" dirty="0"/>
              <a:t>Sign and attach </a:t>
            </a:r>
            <a:r>
              <a:rPr lang="en-US" dirty="0" smtClean="0"/>
              <a:t>Non Disclosure Agreement (NDA)</a:t>
            </a:r>
          </a:p>
          <a:p>
            <a:pPr lvl="1"/>
            <a:r>
              <a:rPr lang="en-US" dirty="0" smtClean="0"/>
              <a:t>Sign </a:t>
            </a:r>
            <a:r>
              <a:rPr lang="en-US" dirty="0"/>
              <a:t>and attach </a:t>
            </a:r>
            <a:r>
              <a:rPr lang="en-US" dirty="0" smtClean="0"/>
              <a:t>T&amp;C’s</a:t>
            </a:r>
          </a:p>
          <a:p>
            <a:pPr lvl="1"/>
            <a:r>
              <a:rPr lang="en-US" dirty="0" smtClean="0"/>
              <a:t>Completed </a:t>
            </a:r>
            <a:r>
              <a:rPr lang="en-US" dirty="0"/>
              <a:t>proposal </a:t>
            </a:r>
            <a:r>
              <a:rPr lang="en-US" dirty="0" smtClean="0"/>
              <a:t>template (this document)</a:t>
            </a:r>
          </a:p>
          <a:p>
            <a:pPr lvl="1"/>
            <a:r>
              <a:rPr lang="en-US" dirty="0" smtClean="0"/>
              <a:t>Company overview presentation (optional)</a:t>
            </a:r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Submission Checklist</a:t>
            </a:r>
            <a:endParaRPr lang="en-GB" dirty="0"/>
          </a:p>
        </p:txBody>
      </p:sp>
      <p:pic>
        <p:nvPicPr>
          <p:cNvPr id="12" name="Picture Placeholder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39" r="25539"/>
          <a:stretch>
            <a:fillRect/>
          </a:stretch>
        </p:blipFill>
        <p:spPr>
          <a:xfrm>
            <a:off x="252412" y="773113"/>
            <a:ext cx="2879725" cy="3924300"/>
          </a:xfrm>
          <a:prstGeom prst="rect">
            <a:avLst/>
          </a:prstGeom>
        </p:spPr>
      </p:pic>
      <p:sp>
        <p:nvSpPr>
          <p:cNvPr id="13" name="Espace réservé du pied de page 4"/>
          <p:cNvSpPr txBox="1">
            <a:spLocks/>
          </p:cNvSpPr>
          <p:nvPr/>
        </p:nvSpPr>
        <p:spPr>
          <a:xfrm>
            <a:off x="791780" y="4516344"/>
            <a:ext cx="1800000" cy="180000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800" b="1" kern="1200">
                <a:solidFill>
                  <a:srgbClr val="D2243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GB" b="0" dirty="0">
                <a:solidFill>
                  <a:schemeClr val="bg1"/>
                </a:solidFill>
                <a:latin typeface="+mn-lt"/>
              </a:rPr>
              <a:t>mbda-systems.com/newsroom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287724" y="4516344"/>
            <a:ext cx="504000" cy="1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none" lIns="0" tIns="0" rIns="0" bIns="0" anchor="ctr" anchorCtr="0">
            <a:noAutofit/>
          </a:bodyPr>
          <a:lstStyle>
            <a:lvl1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1pPr>
            <a:lvl2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2pPr>
            <a:lvl3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3pPr>
            <a:lvl4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4pPr>
            <a:lvl5pPr eaLnBrk="0" hangingPunct="0"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95300" algn="l"/>
                <a:tab pos="992188" algn="l"/>
                <a:tab pos="1489075" algn="l"/>
                <a:tab pos="1985963" algn="l"/>
                <a:tab pos="2482850" algn="l"/>
                <a:tab pos="2979738" algn="l"/>
                <a:tab pos="3476625" algn="l"/>
                <a:tab pos="3973513" algn="l"/>
                <a:tab pos="4470400" algn="l"/>
                <a:tab pos="4967288" algn="l"/>
                <a:tab pos="5464175" algn="l"/>
                <a:tab pos="5961063" algn="l"/>
                <a:tab pos="6457950" algn="l"/>
                <a:tab pos="6954838" algn="l"/>
                <a:tab pos="7451725" algn="l"/>
                <a:tab pos="7948613" algn="l"/>
                <a:tab pos="8445500" algn="l"/>
                <a:tab pos="8942388" algn="l"/>
                <a:tab pos="9439275" algn="l"/>
                <a:tab pos="9936163" algn="l"/>
              </a:tabLst>
              <a:defRPr sz="20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ClrTx/>
              <a:buFontTx/>
              <a:buNone/>
              <a:defRPr/>
            </a:pPr>
            <a:r>
              <a:rPr lang="fr-FR" altLang="fr-FR" sz="800" b="1" dirty="0" smtClean="0">
                <a:latin typeface="+mn-lt"/>
                <a:cs typeface="Arial" panose="020B0604020202020204" pitchFamily="34" charset="0"/>
              </a:rPr>
              <a:t>Reference : </a:t>
            </a:r>
            <a:endParaRPr lang="it-IT" altLang="fr-FR" sz="800" b="1" dirty="0" smtClean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774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Company Overview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Provide details of the company or companies submitting the proposal</a:t>
            </a:r>
          </a:p>
          <a:p>
            <a:r>
              <a:rPr lang="en-GB" sz="800" b="0" dirty="0" smtClean="0"/>
              <a:t>Company name, location, parent company (if applicable), size (employees), Point of Contact (including email address)</a:t>
            </a:r>
            <a:endParaRPr lang="en-GB" sz="800" b="0" dirty="0"/>
          </a:p>
        </p:txBody>
      </p:sp>
    </p:spTree>
    <p:extLst>
      <p:ext uri="{BB962C8B-B14F-4D97-AF65-F5344CB8AC3E}">
        <p14:creationId xmlns:p14="http://schemas.microsoft.com/office/powerpoint/2010/main" val="3849502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9171FF1-F850-4659-803F-046678C905A5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Material(s) Selection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Provide details of the fibre and matrix material selection.</a:t>
            </a:r>
          </a:p>
          <a:p>
            <a:r>
              <a:rPr lang="en-GB" sz="800" b="0" dirty="0" smtClean="0"/>
              <a:t>Where available please provide structural and thermal material properties, making reference to any evidence (e.g. previous coupon characterisation work). Material properties should be provided </a:t>
            </a:r>
            <a:r>
              <a:rPr lang="en-GB" sz="800" b="0" dirty="0"/>
              <a:t>at ambient and </a:t>
            </a:r>
            <a:r>
              <a:rPr lang="en-GB" sz="800" b="0" dirty="0" smtClean="0"/>
              <a:t>1000°C (or at the maximum service temperature of material</a:t>
            </a:r>
            <a:r>
              <a:rPr lang="en-GB" sz="800" b="0" dirty="0" smtClean="0"/>
              <a:t>).</a:t>
            </a:r>
            <a:endParaRPr lang="en-GB" sz="800" b="0" strike="sngStrike" dirty="0">
              <a:solidFill>
                <a:srgbClr val="FF0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38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9171FF1-F850-4659-803F-046678C905A5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Manufacturing Process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Provide details of proposed manufacturing process for generic </a:t>
            </a:r>
            <a:r>
              <a:rPr lang="en-GB" dirty="0" err="1" smtClean="0"/>
              <a:t>forebody</a:t>
            </a:r>
            <a:endParaRPr lang="en-GB" dirty="0" smtClean="0"/>
          </a:p>
          <a:p>
            <a:r>
              <a:rPr lang="en-GB" sz="800" b="0" dirty="0" smtClean="0"/>
              <a:t>A general overview of the method that would be used, and whether it is an in-house capability or whether you would sub-contract. Examples of other components manufactured with this methodology</a:t>
            </a:r>
            <a:r>
              <a:rPr lang="en-GB" sz="800" b="0" dirty="0"/>
              <a:t>. There is no need to provide detailed ply layups at this stage. </a:t>
            </a:r>
          </a:p>
        </p:txBody>
      </p:sp>
    </p:spTree>
    <p:extLst>
      <p:ext uri="{BB962C8B-B14F-4D97-AF65-F5344CB8AC3E}">
        <p14:creationId xmlns:p14="http://schemas.microsoft.com/office/powerpoint/2010/main" val="2447013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9171FF1-F850-4659-803F-046678C905A5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changes to baseline </a:t>
            </a:r>
            <a:r>
              <a:rPr lang="en-GB" dirty="0" err="1" smtClean="0"/>
              <a:t>forebody</a:t>
            </a:r>
            <a:r>
              <a:rPr lang="en-GB" dirty="0" smtClean="0"/>
              <a:t> geometry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Due to materials and/or manufacturing constraints would you need to modify the baseline geometry?</a:t>
            </a:r>
          </a:p>
          <a:p>
            <a:r>
              <a:rPr lang="en-GB" sz="800" b="0" dirty="0" smtClean="0"/>
              <a:t>If features would be manufactured separately and assembled to the CMC </a:t>
            </a:r>
            <a:r>
              <a:rPr lang="en-GB" sz="800" b="0" dirty="0" err="1" smtClean="0"/>
              <a:t>forebody</a:t>
            </a:r>
            <a:r>
              <a:rPr lang="en-GB" sz="800" b="0" dirty="0" smtClean="0"/>
              <a:t> please provide details of how this could be done.</a:t>
            </a:r>
            <a:endParaRPr lang="en-GB" sz="800" b="0" dirty="0"/>
          </a:p>
        </p:txBody>
      </p:sp>
    </p:spTree>
    <p:extLst>
      <p:ext uri="{BB962C8B-B14F-4D97-AF65-F5344CB8AC3E}">
        <p14:creationId xmlns:p14="http://schemas.microsoft.com/office/powerpoint/2010/main" val="3180870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9171FF1-F850-4659-803F-046678C905A5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Technology Availability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What is the maturity of the proposed material and manufacturing method? And are there any restrictions for their use in military products?</a:t>
            </a:r>
          </a:p>
          <a:p>
            <a:r>
              <a:rPr lang="en-GB" sz="800" b="0" dirty="0" smtClean="0"/>
              <a:t>Comment on the Technology / </a:t>
            </a:r>
            <a:r>
              <a:rPr lang="en-GB" sz="800" b="0" dirty="0"/>
              <a:t>Manufacturing </a:t>
            </a:r>
            <a:r>
              <a:rPr lang="en-GB" sz="800" b="0" dirty="0" smtClean="0"/>
              <a:t>Readiness Level. For low TRL/MRL proposals provide details of the proposed roadmap and likely year a production solution would be available. Note any ITAR, EAR, or similar restrictions on technology.</a:t>
            </a:r>
            <a:endParaRPr lang="en-GB" sz="800" b="0" dirty="0"/>
          </a:p>
        </p:txBody>
      </p:sp>
    </p:spTree>
    <p:extLst>
      <p:ext uri="{BB962C8B-B14F-4D97-AF65-F5344CB8AC3E}">
        <p14:creationId xmlns:p14="http://schemas.microsoft.com/office/powerpoint/2010/main" val="2640290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9171FF1-F850-4659-803F-046678C905A5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Production Cost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Provide a Rough Order of Magnitude (ROM) production cost for the </a:t>
            </a:r>
            <a:r>
              <a:rPr lang="en-GB" dirty="0" err="1" smtClean="0"/>
              <a:t>forebody</a:t>
            </a:r>
            <a:endParaRPr lang="en-GB" dirty="0" smtClean="0"/>
          </a:p>
          <a:p>
            <a:r>
              <a:rPr lang="en-GB" sz="800" b="0" dirty="0" smtClean="0"/>
              <a:t>Assume the forebodies are to be manufactured in batches of 1000. As the detailed design of the part isn't available, approximate costs are acceptable. </a:t>
            </a:r>
            <a:endParaRPr lang="en-GB" sz="800" b="0" dirty="0"/>
          </a:p>
        </p:txBody>
      </p:sp>
    </p:spTree>
    <p:extLst>
      <p:ext uri="{BB962C8B-B14F-4D97-AF65-F5344CB8AC3E}">
        <p14:creationId xmlns:p14="http://schemas.microsoft.com/office/powerpoint/2010/main" val="967763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9171FF1-F850-4659-803F-046678C905A5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Additional Functionality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What additional functionality could be provided by the material selection?</a:t>
            </a:r>
          </a:p>
          <a:p>
            <a:r>
              <a:rPr lang="en-GB" sz="800" b="0" dirty="0" smtClean="0"/>
              <a:t>These don’t need to be part of your baseline proposal. But what additives / design changes could be made to increase the functionality of the </a:t>
            </a:r>
            <a:r>
              <a:rPr lang="en-GB" sz="800" b="0" dirty="0" err="1" smtClean="0"/>
              <a:t>forebody</a:t>
            </a:r>
            <a:r>
              <a:rPr lang="en-GB" sz="800" b="0" dirty="0" smtClean="0"/>
              <a:t>. In line with the proposed functions of interest in slide 9 of </a:t>
            </a:r>
            <a:r>
              <a:rPr lang="en-GB" sz="800" b="0" smtClean="0"/>
              <a:t>challenge overview.</a:t>
            </a:r>
            <a:endParaRPr lang="en-GB" sz="800" b="0" dirty="0"/>
          </a:p>
        </p:txBody>
      </p:sp>
    </p:spTree>
    <p:extLst>
      <p:ext uri="{BB962C8B-B14F-4D97-AF65-F5344CB8AC3E}">
        <p14:creationId xmlns:p14="http://schemas.microsoft.com/office/powerpoint/2010/main" val="3230877199"/>
      </p:ext>
    </p:extLst>
  </p:cSld>
  <p:clrMapOvr>
    <a:masterClrMapping/>
  </p:clrMapOvr>
</p:sld>
</file>

<file path=ppt/theme/theme1.xml><?xml version="1.0" encoding="utf-8"?>
<a:theme xmlns:a="http://schemas.openxmlformats.org/drawingml/2006/main" name="1_MBDA U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1_presentation_16x9.potx" id="{C8D49A54-D106-46DB-A26F-9FD831A61977}" vid="{241C11DF-782C-42FB-A59C-9C63F57B8B22}"/>
    </a:ext>
  </a:extLst>
</a:theme>
</file>

<file path=ppt/theme/theme2.xml><?xml version="1.0" encoding="utf-8"?>
<a:theme xmlns:a="http://schemas.openxmlformats.org/drawingml/2006/main" name="Pages couran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1_presentation_16x9.potx" id="{C8D49A54-D106-46DB-A26F-9FD831A61977}" vid="{06EF56FC-A11D-46D4-963E-B313E492A4D5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C7476D7FF6BA48876C65D7BFD00C05" ma:contentTypeVersion="0" ma:contentTypeDescription="Create a new document." ma:contentTypeScope="" ma:versionID="97145d3a5f36de0cc453428ee88c05f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89FC1E-D2F1-4704-B65E-2AAB59DF3439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78AE95A-A83E-4A0B-9EAB-AFD10B3473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558E635-5BA7-433E-99FF-CB1313D38B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2021_presentation_16x9</Template>
  <TotalTime>819</TotalTime>
  <Words>442</Words>
  <Application>Microsoft Office PowerPoint</Application>
  <PresentationFormat>Custom</PresentationFormat>
  <Paragraphs>47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MS PGothic</vt:lpstr>
      <vt:lpstr>Arial</vt:lpstr>
      <vt:lpstr>Calibri</vt:lpstr>
      <vt:lpstr>Wingdings</vt:lpstr>
      <vt:lpstr>1_MBDA UK</vt:lpstr>
      <vt:lpstr>Pages courantes</vt:lpstr>
      <vt:lpstr>Ceramic Matrix Composite Airframe</vt:lpstr>
      <vt:lpstr>Submission Checklist</vt:lpstr>
      <vt:lpstr>Company Overview</vt:lpstr>
      <vt:lpstr>Material(s) Selection</vt:lpstr>
      <vt:lpstr>Manufacturing Process</vt:lpstr>
      <vt:lpstr>Proposed changes to baseline forebody geometry</vt:lpstr>
      <vt:lpstr>Technology Availability</vt:lpstr>
      <vt:lpstr>Production Cost</vt:lpstr>
      <vt:lpstr>Additional Functionality</vt:lpstr>
      <vt:lpstr>Addendum</vt:lpstr>
      <vt:lpstr>References or Attachments</vt:lpstr>
    </vt:vector>
  </TitlesOfParts>
  <Company>fswers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Hayes, David (UK)</dc:creator>
  <cp:lastModifiedBy>Wadey, Simon (UK)</cp:lastModifiedBy>
  <cp:revision>57</cp:revision>
  <dcterms:created xsi:type="dcterms:W3CDTF">2021-06-14T15:02:20Z</dcterms:created>
  <dcterms:modified xsi:type="dcterms:W3CDTF">2021-10-21T12:28:08Z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Formulaire">
    <vt:lpwstr>M_UK_09_22</vt:lpwstr>
  </property>
  <property fmtid="{D5CDD505-2E9C-101B-9397-08002B2CF9AE}" pid="3" name="Reference">
    <vt:lpwstr>Hi</vt:lpwstr>
  </property>
  <property fmtid="{D5CDD505-2E9C-101B-9397-08002B2CF9AE}" pid="4" name="ContentTypeId">
    <vt:lpwstr>0x010100DEC7476D7FF6BA48876C65D7BFD00C05</vt:lpwstr>
  </property>
  <property fmtid="{D5CDD505-2E9C-101B-9397-08002B2CF9AE}" pid="5" name="_AdHocReviewCycleID">
    <vt:i4>1127484076</vt:i4>
  </property>
  <property fmtid="{D5CDD505-2E9C-101B-9397-08002B2CF9AE}" pid="6" name="_NewReviewCycle">
    <vt:lpwstr/>
  </property>
  <property fmtid="{D5CDD505-2E9C-101B-9397-08002B2CF9AE}" pid="7" name="_EmailSubject">
    <vt:lpwstr>4500149186 - NCC</vt:lpwstr>
  </property>
  <property fmtid="{D5CDD505-2E9C-101B-9397-08002B2CF9AE}" pid="8" name="_AuthorEmail">
    <vt:lpwstr>Simon.Wadey@mbda.co.uk</vt:lpwstr>
  </property>
  <property fmtid="{D5CDD505-2E9C-101B-9397-08002B2CF9AE}" pid="9" name="_AuthorEmailDisplayName">
    <vt:lpwstr>Wadey, Simon (UK)</vt:lpwstr>
  </property>
</Properties>
</file>