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76" r:id="rId4"/>
  </p:sldMasterIdLst>
  <p:notesMasterIdLst>
    <p:notesMasterId r:id="rId17"/>
  </p:notesMasterIdLst>
  <p:sldIdLst>
    <p:sldId id="257" r:id="rId5"/>
    <p:sldId id="261" r:id="rId6"/>
    <p:sldId id="262" r:id="rId7"/>
    <p:sldId id="266" r:id="rId8"/>
    <p:sldId id="271" r:id="rId9"/>
    <p:sldId id="273" r:id="rId10"/>
    <p:sldId id="267" r:id="rId11"/>
    <p:sldId id="274" r:id="rId12"/>
    <p:sldId id="270" r:id="rId13"/>
    <p:sldId id="272" r:id="rId14"/>
    <p:sldId id="263"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9A"/>
    <a:srgbClr val="95C11F"/>
    <a:srgbClr val="878787"/>
    <a:srgbClr val="000000"/>
    <a:srgbClr val="3DC7F4"/>
    <a:srgbClr val="002060"/>
    <a:srgbClr val="002022"/>
    <a:srgbClr val="F15A22"/>
    <a:srgbClr val="FF5A22"/>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5" autoAdjust="0"/>
    <p:restoredTop sz="88054" autoAdjust="0"/>
  </p:normalViewPr>
  <p:slideViewPr>
    <p:cSldViewPr snapToGrid="0">
      <p:cViewPr varScale="1">
        <p:scale>
          <a:sx n="59" d="100"/>
          <a:sy n="59" d="100"/>
        </p:scale>
        <p:origin x="93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F09ED2-31B6-471E-BD3A-64C28A676404}" type="datetimeFigureOut">
              <a:rPr lang="en-GB" smtClean="0"/>
              <a:t>09/03/2021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3EC84-D874-4722-ADA2-F7A155CEE26F}" type="slidenum">
              <a:rPr lang="en-GB" smtClean="0"/>
              <a:t>‹#›</a:t>
            </a:fld>
            <a:endParaRPr lang="en-GB"/>
          </a:p>
        </p:txBody>
      </p:sp>
    </p:spTree>
    <p:extLst>
      <p:ext uri="{BB962C8B-B14F-4D97-AF65-F5344CB8AC3E}">
        <p14:creationId xmlns:p14="http://schemas.microsoft.com/office/powerpoint/2010/main" val="264453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33EC84-D874-4722-ADA2-F7A155CEE26F}" type="slidenum">
              <a:rPr lang="en-GB" smtClean="0"/>
              <a:t>2</a:t>
            </a:fld>
            <a:endParaRPr lang="en-GB"/>
          </a:p>
        </p:txBody>
      </p:sp>
    </p:spTree>
    <p:extLst>
      <p:ext uri="{BB962C8B-B14F-4D97-AF65-F5344CB8AC3E}">
        <p14:creationId xmlns:p14="http://schemas.microsoft.com/office/powerpoint/2010/main" val="3293654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Explain to the students that they are going to be replicating how the energy generated from wind can be used to power a mechanism.  This will be a 1 meter line of thread.  They will use a fan or hair dryer (set on cold blow) to replicate the wind.  They will then need to time how long it takes to turn the blades and wind the thread. More energy = the thread winding faster! </a:t>
            </a:r>
          </a:p>
          <a:p>
            <a:pPr lvl="0"/>
            <a:endParaRPr lang="en-GB"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See worksheet for creating the wind turbine.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Working in grounds of around 4 the students should choose one variable to change about their blade design.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different material for the blades or more blades  for the turbine. All other variables will need to be fixed to ensure the experiment is a fair test.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Before they start their experiment, each group should decide what question they are attempting to answer.  For example, how does changing the material of the wind turbine blades affect the output of energy?</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Each group should the make a prediction for their findings.  For example, I predict that a turbine with 6 blades will raise the weight the fastest because there are more blades for the wind to hit.</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Encourage the students to think scientifically and completing the process of drawing on their prior knowledge and experiences, planning their experiment, making a prediction, testing, observing, recording results, drawing conclusions. </a:t>
            </a:r>
          </a:p>
          <a:p>
            <a:pPr lvl="0"/>
            <a:r>
              <a:rPr lang="en-GB" sz="1200" kern="1200" dirty="0">
                <a:solidFill>
                  <a:schemeClr val="tx1"/>
                </a:solidFill>
                <a:effectLst/>
                <a:latin typeface="+mn-lt"/>
                <a:ea typeface="+mn-ea"/>
                <a:cs typeface="+mn-cs"/>
              </a:rPr>
              <a:t>Allow the students to complete their experiments recording their results as they go.</a:t>
            </a:r>
          </a:p>
          <a:p>
            <a:endParaRPr lang="en-GB" dirty="0"/>
          </a:p>
        </p:txBody>
      </p:sp>
      <p:sp>
        <p:nvSpPr>
          <p:cNvPr id="4" name="Slide Number Placeholder 3"/>
          <p:cNvSpPr>
            <a:spLocks noGrp="1"/>
          </p:cNvSpPr>
          <p:nvPr>
            <p:ph type="sldNum" sz="quarter" idx="5"/>
          </p:nvPr>
        </p:nvSpPr>
        <p:spPr/>
        <p:txBody>
          <a:bodyPr/>
          <a:lstStyle/>
          <a:p>
            <a:fld id="{5E33EC84-D874-4722-ADA2-F7A155CEE26F}" type="slidenum">
              <a:rPr lang="en-GB" smtClean="0"/>
              <a:t>11</a:t>
            </a:fld>
            <a:endParaRPr lang="en-GB"/>
          </a:p>
        </p:txBody>
      </p:sp>
    </p:spTree>
    <p:extLst>
      <p:ext uri="{BB962C8B-B14F-4D97-AF65-F5344CB8AC3E}">
        <p14:creationId xmlns:p14="http://schemas.microsoft.com/office/powerpoint/2010/main" val="2058230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what they learnt and check objectives were met.</a:t>
            </a:r>
          </a:p>
          <a:p>
            <a:r>
              <a:rPr lang="en-GB" dirty="0"/>
              <a:t>What did they enjoy about making the wind turbines? </a:t>
            </a:r>
          </a:p>
        </p:txBody>
      </p:sp>
      <p:sp>
        <p:nvSpPr>
          <p:cNvPr id="4" name="Slide Number Placeholder 3"/>
          <p:cNvSpPr>
            <a:spLocks noGrp="1"/>
          </p:cNvSpPr>
          <p:nvPr>
            <p:ph type="sldNum" sz="quarter" idx="5"/>
          </p:nvPr>
        </p:nvSpPr>
        <p:spPr/>
        <p:txBody>
          <a:bodyPr/>
          <a:lstStyle/>
          <a:p>
            <a:fld id="{5E33EC84-D874-4722-ADA2-F7A155CEE26F}" type="slidenum">
              <a:rPr lang="en-GB" smtClean="0"/>
              <a:t>12</a:t>
            </a:fld>
            <a:endParaRPr lang="en-GB"/>
          </a:p>
        </p:txBody>
      </p:sp>
    </p:spTree>
    <p:extLst>
      <p:ext uri="{BB962C8B-B14F-4D97-AF65-F5344CB8AC3E}">
        <p14:creationId xmlns:p14="http://schemas.microsoft.com/office/powerpoint/2010/main" val="2071231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Discuss the differences between renewable and non-renewable resources.  What is the students’ understanding of these terms?  What do the students think the future holds for how we get our energy?</a:t>
            </a:r>
          </a:p>
          <a:p>
            <a:endParaRPr lang="en-GB" u="sng" dirty="0"/>
          </a:p>
          <a:p>
            <a:r>
              <a:rPr lang="en-GB" u="sng" dirty="0"/>
              <a:t>https://www.bbc.co.uk/bitesize/topics/zp22pv4/articles/ztxwqty </a:t>
            </a:r>
          </a:p>
          <a:p>
            <a:endParaRPr lang="en-GB" u="sng" dirty="0"/>
          </a:p>
          <a:p>
            <a:r>
              <a:rPr lang="en-GB" u="sng" dirty="0"/>
              <a:t>Renewable sources</a:t>
            </a:r>
          </a:p>
          <a:p>
            <a:r>
              <a:rPr lang="en-GB" dirty="0"/>
              <a:t>Wind</a:t>
            </a:r>
          </a:p>
          <a:p>
            <a:r>
              <a:rPr lang="en-GB" dirty="0"/>
              <a:t>Solar</a:t>
            </a:r>
          </a:p>
          <a:p>
            <a:r>
              <a:rPr lang="en-GB" dirty="0"/>
              <a:t>Water</a:t>
            </a:r>
          </a:p>
          <a:p>
            <a:endParaRPr lang="en-GB" dirty="0"/>
          </a:p>
          <a:p>
            <a:r>
              <a:rPr lang="en-GB" u="sng" dirty="0"/>
              <a:t>Non-renewable</a:t>
            </a:r>
          </a:p>
          <a:p>
            <a:r>
              <a:rPr lang="en-GB" dirty="0"/>
              <a:t>Nuclear</a:t>
            </a:r>
          </a:p>
          <a:p>
            <a:r>
              <a:rPr lang="en-GB" dirty="0"/>
              <a:t>Fossil fuels</a:t>
            </a:r>
          </a:p>
        </p:txBody>
      </p:sp>
      <p:sp>
        <p:nvSpPr>
          <p:cNvPr id="4" name="Slide Number Placeholder 3"/>
          <p:cNvSpPr>
            <a:spLocks noGrp="1"/>
          </p:cNvSpPr>
          <p:nvPr>
            <p:ph type="sldNum" sz="quarter" idx="5"/>
          </p:nvPr>
        </p:nvSpPr>
        <p:spPr/>
        <p:txBody>
          <a:bodyPr/>
          <a:lstStyle/>
          <a:p>
            <a:fld id="{5E33EC84-D874-4722-ADA2-F7A155CEE26F}" type="slidenum">
              <a:rPr lang="en-GB" smtClean="0"/>
              <a:t>3</a:t>
            </a:fld>
            <a:endParaRPr lang="en-GB"/>
          </a:p>
        </p:txBody>
      </p:sp>
    </p:spTree>
    <p:extLst>
      <p:ext uri="{BB962C8B-B14F-4D97-AF65-F5344CB8AC3E}">
        <p14:creationId xmlns:p14="http://schemas.microsoft.com/office/powerpoint/2010/main" val="249929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students…</a:t>
            </a:r>
          </a:p>
          <a:p>
            <a:pPr marL="171450" indent="-171450">
              <a:buFont typeface="Arial" panose="020B0604020202020204" pitchFamily="34" charset="0"/>
              <a:buChar char="•"/>
            </a:pPr>
            <a:r>
              <a:rPr lang="en-GB" dirty="0"/>
              <a:t>Who has seen a wind turbine before?</a:t>
            </a:r>
          </a:p>
          <a:p>
            <a:pPr marL="171450" indent="-171450">
              <a:buFont typeface="Arial" panose="020B0604020202020204" pitchFamily="34" charset="0"/>
              <a:buChar char="•"/>
            </a:pPr>
            <a:r>
              <a:rPr lang="en-GB" dirty="0"/>
              <a:t>What do you think they are made of?</a:t>
            </a:r>
          </a:p>
          <a:p>
            <a:pPr marL="171450" indent="-171450">
              <a:buFont typeface="Arial" panose="020B0604020202020204" pitchFamily="34" charset="0"/>
              <a:buChar char="•"/>
            </a:pPr>
            <a:r>
              <a:rPr lang="en-GB" dirty="0"/>
              <a:t>How do you think they work? </a:t>
            </a:r>
          </a:p>
          <a:p>
            <a:endParaRPr lang="en-GB" dirty="0"/>
          </a:p>
        </p:txBody>
      </p:sp>
      <p:sp>
        <p:nvSpPr>
          <p:cNvPr id="4" name="Slide Number Placeholder 3"/>
          <p:cNvSpPr>
            <a:spLocks noGrp="1"/>
          </p:cNvSpPr>
          <p:nvPr>
            <p:ph type="sldNum" sz="quarter" idx="5"/>
          </p:nvPr>
        </p:nvSpPr>
        <p:spPr/>
        <p:txBody>
          <a:bodyPr/>
          <a:lstStyle/>
          <a:p>
            <a:fld id="{5E33EC84-D874-4722-ADA2-F7A155CEE26F}" type="slidenum">
              <a:rPr lang="en-GB" smtClean="0"/>
              <a:t>4</a:t>
            </a:fld>
            <a:endParaRPr lang="en-GB"/>
          </a:p>
        </p:txBody>
      </p:sp>
    </p:spTree>
    <p:extLst>
      <p:ext uri="{BB962C8B-B14F-4D97-AF65-F5344CB8AC3E}">
        <p14:creationId xmlns:p14="http://schemas.microsoft.com/office/powerpoint/2010/main" val="423988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Explain that today’s lesson is going to concentrate on wind turbines. </a:t>
            </a:r>
          </a:p>
          <a:p>
            <a:endParaRPr lang="en-GB" dirty="0"/>
          </a:p>
          <a:p>
            <a:endParaRPr lang="en-GB" dirty="0"/>
          </a:p>
        </p:txBody>
      </p:sp>
      <p:sp>
        <p:nvSpPr>
          <p:cNvPr id="4" name="Slide Number Placeholder 3"/>
          <p:cNvSpPr>
            <a:spLocks noGrp="1"/>
          </p:cNvSpPr>
          <p:nvPr>
            <p:ph type="sldNum" sz="quarter" idx="5"/>
          </p:nvPr>
        </p:nvSpPr>
        <p:spPr/>
        <p:txBody>
          <a:bodyPr/>
          <a:lstStyle/>
          <a:p>
            <a:fld id="{5E33EC84-D874-4722-ADA2-F7A155CEE26F}" type="slidenum">
              <a:rPr lang="en-GB" smtClean="0"/>
              <a:t>5</a:t>
            </a:fld>
            <a:endParaRPr lang="en-GB"/>
          </a:p>
        </p:txBody>
      </p:sp>
    </p:spTree>
    <p:extLst>
      <p:ext uri="{BB962C8B-B14F-4D97-AF65-F5344CB8AC3E}">
        <p14:creationId xmlns:p14="http://schemas.microsoft.com/office/powerpoint/2010/main" val="805755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Explain that today’s lesson is going to concentrate on wind turbines.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the students how tall they think a wind turbine is and where they can be located. </a:t>
            </a:r>
          </a:p>
          <a:p>
            <a:endParaRPr lang="en-GB" dirty="0"/>
          </a:p>
        </p:txBody>
      </p:sp>
      <p:sp>
        <p:nvSpPr>
          <p:cNvPr id="4" name="Slide Number Placeholder 3"/>
          <p:cNvSpPr>
            <a:spLocks noGrp="1"/>
          </p:cNvSpPr>
          <p:nvPr>
            <p:ph type="sldNum" sz="quarter" idx="5"/>
          </p:nvPr>
        </p:nvSpPr>
        <p:spPr/>
        <p:txBody>
          <a:bodyPr/>
          <a:lstStyle/>
          <a:p>
            <a:fld id="{5E33EC84-D874-4722-ADA2-F7A155CEE26F}" type="slidenum">
              <a:rPr lang="en-GB" smtClean="0"/>
              <a:t>6</a:t>
            </a:fld>
            <a:endParaRPr lang="en-GB"/>
          </a:p>
        </p:txBody>
      </p:sp>
    </p:spTree>
    <p:extLst>
      <p:ext uri="{BB962C8B-B14F-4D97-AF65-F5344CB8AC3E}">
        <p14:creationId xmlns:p14="http://schemas.microsoft.com/office/powerpoint/2010/main" val="2475113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Explain that turbines need to spin fast in order to produce electricity.  </a:t>
            </a:r>
          </a:p>
          <a:p>
            <a:endParaRPr lang="en-GB" dirty="0"/>
          </a:p>
          <a:p>
            <a:r>
              <a:rPr lang="en-GB" dirty="0"/>
              <a:t>Image - https://www.sustainablelearning.com/ </a:t>
            </a:r>
          </a:p>
        </p:txBody>
      </p:sp>
      <p:sp>
        <p:nvSpPr>
          <p:cNvPr id="4" name="Slide Number Placeholder 3"/>
          <p:cNvSpPr>
            <a:spLocks noGrp="1"/>
          </p:cNvSpPr>
          <p:nvPr>
            <p:ph type="sldNum" sz="quarter" idx="5"/>
          </p:nvPr>
        </p:nvSpPr>
        <p:spPr/>
        <p:txBody>
          <a:bodyPr/>
          <a:lstStyle/>
          <a:p>
            <a:fld id="{5E33EC84-D874-4722-ADA2-F7A155CEE26F}" type="slidenum">
              <a:rPr lang="en-GB" smtClean="0"/>
              <a:t>7</a:t>
            </a:fld>
            <a:endParaRPr lang="en-GB"/>
          </a:p>
        </p:txBody>
      </p:sp>
    </p:spTree>
    <p:extLst>
      <p:ext uri="{BB962C8B-B14F-4D97-AF65-F5344CB8AC3E}">
        <p14:creationId xmlns:p14="http://schemas.microsoft.com/office/powerpoint/2010/main" val="3771704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E33EC84-D874-4722-ADA2-F7A155CEE26F}" type="slidenum">
              <a:rPr lang="en-GB" smtClean="0"/>
              <a:t>8</a:t>
            </a:fld>
            <a:endParaRPr lang="en-GB"/>
          </a:p>
        </p:txBody>
      </p:sp>
    </p:spTree>
    <p:extLst>
      <p:ext uri="{BB962C8B-B14F-4D97-AF65-F5344CB8AC3E}">
        <p14:creationId xmlns:p14="http://schemas.microsoft.com/office/powerpoint/2010/main" val="110746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windmill blades could be made from wood and cloth but wind turbine blades need to much longer, stronger and stiffer. Metal would be too heavy so we use composites! </a:t>
            </a:r>
          </a:p>
        </p:txBody>
      </p:sp>
      <p:sp>
        <p:nvSpPr>
          <p:cNvPr id="4" name="Slide Number Placeholder 3"/>
          <p:cNvSpPr>
            <a:spLocks noGrp="1"/>
          </p:cNvSpPr>
          <p:nvPr>
            <p:ph type="sldNum" sz="quarter" idx="5"/>
          </p:nvPr>
        </p:nvSpPr>
        <p:spPr/>
        <p:txBody>
          <a:bodyPr/>
          <a:lstStyle/>
          <a:p>
            <a:fld id="{5E33EC84-D874-4722-ADA2-F7A155CEE26F}" type="slidenum">
              <a:rPr lang="en-GB" smtClean="0"/>
              <a:t>9</a:t>
            </a:fld>
            <a:endParaRPr lang="en-GB"/>
          </a:p>
        </p:txBody>
      </p:sp>
    </p:spTree>
    <p:extLst>
      <p:ext uri="{BB962C8B-B14F-4D97-AF65-F5344CB8AC3E}">
        <p14:creationId xmlns:p14="http://schemas.microsoft.com/office/powerpoint/2010/main" val="713094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examples of how composites have been used through out history.</a:t>
            </a:r>
          </a:p>
          <a:p>
            <a:endParaRPr lang="en-GB" dirty="0"/>
          </a:p>
          <a:p>
            <a:r>
              <a:rPr lang="en-GB" dirty="0"/>
              <a:t>Now composites are used more and more, what needs to be light but strong? Prompt F1 cars, boats, airplanes, bikes, wind turbines etc </a:t>
            </a:r>
          </a:p>
        </p:txBody>
      </p:sp>
      <p:sp>
        <p:nvSpPr>
          <p:cNvPr id="4" name="Slide Number Placeholder 3"/>
          <p:cNvSpPr>
            <a:spLocks noGrp="1"/>
          </p:cNvSpPr>
          <p:nvPr>
            <p:ph type="sldNum" sz="quarter" idx="5"/>
          </p:nvPr>
        </p:nvSpPr>
        <p:spPr/>
        <p:txBody>
          <a:bodyPr/>
          <a:lstStyle/>
          <a:p>
            <a:fld id="{5E33EC84-D874-4722-ADA2-F7A155CEE26F}" type="slidenum">
              <a:rPr lang="en-GB" smtClean="0"/>
              <a:t>10</a:t>
            </a:fld>
            <a:endParaRPr lang="en-GB"/>
          </a:p>
        </p:txBody>
      </p:sp>
    </p:spTree>
    <p:extLst>
      <p:ext uri="{BB962C8B-B14F-4D97-AF65-F5344CB8AC3E}">
        <p14:creationId xmlns:p14="http://schemas.microsoft.com/office/powerpoint/2010/main" val="4172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88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09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87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868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NCC047 Powerpoint Template3.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NCC047 Powerpoint Templates5a.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699"/>
            <a:ext cx="12216680" cy="6859157"/>
          </a:xfrm>
          <a:prstGeom prst="rect">
            <a:avLst/>
          </a:prstGeom>
        </p:spPr>
      </p:pic>
    </p:spTree>
    <p:extLst>
      <p:ext uri="{BB962C8B-B14F-4D97-AF65-F5344CB8AC3E}">
        <p14:creationId xmlns:p14="http://schemas.microsoft.com/office/powerpoint/2010/main" val="8491243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NCC047 Powerpoint Template3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23248"/>
            <a:ext cx="12192000" cy="842946"/>
          </a:xfrm>
          <a:prstGeom prst="rect">
            <a:avLst/>
          </a:prstGeom>
        </p:spPr>
      </p:pic>
    </p:spTree>
    <p:extLst>
      <p:ext uri="{BB962C8B-B14F-4D97-AF65-F5344CB8AC3E}">
        <p14:creationId xmlns:p14="http://schemas.microsoft.com/office/powerpoint/2010/main" val="2738586443"/>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NCC047 Powerpoint Template3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23248"/>
            <a:ext cx="12192000" cy="842946"/>
          </a:xfrm>
          <a:prstGeom prst="rect">
            <a:avLst/>
          </a:prstGeom>
        </p:spPr>
      </p:pic>
      <p:sp>
        <p:nvSpPr>
          <p:cNvPr id="2" name="Rectangle 1"/>
          <p:cNvSpPr/>
          <p:nvPr userDrawn="1"/>
        </p:nvSpPr>
        <p:spPr>
          <a:xfrm>
            <a:off x="0" y="0"/>
            <a:ext cx="12192000" cy="1118973"/>
          </a:xfrm>
          <a:prstGeom prst="rect">
            <a:avLst/>
          </a:prstGeom>
          <a:solidFill>
            <a:srgbClr val="95C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07059"/>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NCC047 Powerpoint Template3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23248"/>
            <a:ext cx="12192000" cy="842946"/>
          </a:xfrm>
          <a:prstGeom prst="rect">
            <a:avLst/>
          </a:prstGeom>
        </p:spPr>
      </p:pic>
      <p:sp>
        <p:nvSpPr>
          <p:cNvPr id="2" name="Rectangle 1"/>
          <p:cNvSpPr/>
          <p:nvPr userDrawn="1"/>
        </p:nvSpPr>
        <p:spPr>
          <a:xfrm>
            <a:off x="0" y="0"/>
            <a:ext cx="12192000" cy="1125838"/>
          </a:xfrm>
          <a:prstGeom prst="rect">
            <a:avLst/>
          </a:prstGeom>
          <a:solidFill>
            <a:srgbClr val="00A1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3551217"/>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g"/><Relationship Id="rId10" Type="http://schemas.openxmlformats.org/officeDocument/2006/relationships/image" Target="../media/image19.jpeg"/><Relationship Id="rId4" Type="http://schemas.openxmlformats.org/officeDocument/2006/relationships/image" Target="../media/image13.jpg"/><Relationship Id="rId9"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320" y="5679881"/>
            <a:ext cx="7336357" cy="553998"/>
          </a:xfrm>
          <a:prstGeom prst="rect">
            <a:avLst/>
          </a:prstGeom>
          <a:noFill/>
        </p:spPr>
        <p:txBody>
          <a:bodyPr wrap="square" rtlCol="0">
            <a:spAutoFit/>
          </a:bodyPr>
          <a:lstStyle/>
          <a:p>
            <a:r>
              <a:rPr lang="en-GB" sz="3000" dirty="0">
                <a:solidFill>
                  <a:schemeClr val="bg1"/>
                </a:solidFill>
                <a:latin typeface="+mj-lt"/>
              </a:rPr>
              <a:t>Primary School – Wind Turbine Lesson Plan</a:t>
            </a:r>
            <a:endParaRPr lang="en-GB" sz="3000" b="0" dirty="0">
              <a:solidFill>
                <a:schemeClr val="bg1"/>
              </a:solidFill>
            </a:endParaRPr>
          </a:p>
        </p:txBody>
      </p:sp>
      <p:sp>
        <p:nvSpPr>
          <p:cNvPr id="3" name="TextBox 2"/>
          <p:cNvSpPr txBox="1"/>
          <p:nvPr/>
        </p:nvSpPr>
        <p:spPr>
          <a:xfrm>
            <a:off x="407934" y="6220276"/>
            <a:ext cx="3344711" cy="307777"/>
          </a:xfrm>
          <a:prstGeom prst="rect">
            <a:avLst/>
          </a:prstGeom>
          <a:noFill/>
        </p:spPr>
        <p:txBody>
          <a:bodyPr wrap="square" rtlCol="0">
            <a:spAutoFit/>
          </a:bodyPr>
          <a:lstStyle/>
          <a:p>
            <a:r>
              <a:rPr lang="en-GB" sz="1400" b="0" dirty="0">
                <a:solidFill>
                  <a:schemeClr val="bg1"/>
                </a:solidFill>
                <a:latin typeface="+mj-lt"/>
              </a:rPr>
              <a:t>Presenter details</a:t>
            </a:r>
            <a:endParaRPr lang="en-GB" sz="1400" b="0" dirty="0">
              <a:solidFill>
                <a:schemeClr val="bg1"/>
              </a:solidFill>
            </a:endParaRPr>
          </a:p>
        </p:txBody>
      </p:sp>
    </p:spTree>
    <p:extLst>
      <p:ext uri="{BB962C8B-B14F-4D97-AF65-F5344CB8AC3E}">
        <p14:creationId xmlns:p14="http://schemas.microsoft.com/office/powerpoint/2010/main" val="2845345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972971-0D57-4C4D-9D74-1D5AC0E631D3}"/>
              </a:ext>
            </a:extLst>
          </p:cNvPr>
          <p:cNvSpPr txBox="1"/>
          <p:nvPr/>
        </p:nvSpPr>
        <p:spPr>
          <a:xfrm>
            <a:off x="749008" y="2509992"/>
            <a:ext cx="10947633" cy="2308324"/>
          </a:xfrm>
          <a:prstGeom prst="rect">
            <a:avLst/>
          </a:prstGeom>
          <a:noFill/>
        </p:spPr>
        <p:txBody>
          <a:bodyPr wrap="square" rtlCol="0">
            <a:spAutoFit/>
          </a:bodyPr>
          <a:lstStyle/>
          <a:p>
            <a:r>
              <a:rPr lang="en-GB" dirty="0"/>
              <a:t>The wind turbine blade is the bit that has to spin in the wind, so they need to be light but also strong and stiff. This is what composites are, so they’re perfect.</a:t>
            </a:r>
          </a:p>
          <a:p>
            <a:endParaRPr lang="en-GB" dirty="0"/>
          </a:p>
          <a:p>
            <a:r>
              <a:rPr lang="en-GB" dirty="0"/>
              <a:t>These properties mean that we can make really long blades that are easier to catch in the wind and so they generate more electricity. </a:t>
            </a:r>
          </a:p>
          <a:p>
            <a:endParaRPr lang="en-GB" dirty="0"/>
          </a:p>
          <a:p>
            <a:r>
              <a:rPr lang="en-GB" dirty="0"/>
              <a:t>But composites aren’t new! </a:t>
            </a:r>
          </a:p>
          <a:p>
            <a:endParaRPr lang="en-GB" dirty="0"/>
          </a:p>
        </p:txBody>
      </p:sp>
      <p:sp>
        <p:nvSpPr>
          <p:cNvPr id="3" name="TextBox 2">
            <a:extLst>
              <a:ext uri="{FF2B5EF4-FFF2-40B4-BE49-F238E27FC236}">
                <a16:creationId xmlns:a16="http://schemas.microsoft.com/office/drawing/2014/main" id="{F77D46E6-D54B-4857-8E2C-30097A4BB1BF}"/>
              </a:ext>
            </a:extLst>
          </p:cNvPr>
          <p:cNvSpPr txBox="1"/>
          <p:nvPr/>
        </p:nvSpPr>
        <p:spPr>
          <a:xfrm>
            <a:off x="883159" y="285645"/>
            <a:ext cx="7564531" cy="553998"/>
          </a:xfrm>
          <a:prstGeom prst="rect">
            <a:avLst/>
          </a:prstGeom>
          <a:noFill/>
        </p:spPr>
        <p:txBody>
          <a:bodyPr wrap="square" rtlCol="0">
            <a:spAutoFit/>
          </a:bodyPr>
          <a:lstStyle/>
          <a:p>
            <a:r>
              <a:rPr lang="en-GB" sz="3000" b="1" dirty="0">
                <a:solidFill>
                  <a:schemeClr val="bg1"/>
                </a:solidFill>
                <a:latin typeface="+mj-lt"/>
              </a:rPr>
              <a:t>Composites – old and new!</a:t>
            </a:r>
            <a:endParaRPr lang="en-GB" sz="3000" b="1" dirty="0">
              <a:solidFill>
                <a:schemeClr val="bg1"/>
              </a:solidFill>
            </a:endParaRPr>
          </a:p>
        </p:txBody>
      </p:sp>
      <p:grpSp>
        <p:nvGrpSpPr>
          <p:cNvPr id="4" name="Group 3">
            <a:extLst>
              <a:ext uri="{FF2B5EF4-FFF2-40B4-BE49-F238E27FC236}">
                <a16:creationId xmlns:a16="http://schemas.microsoft.com/office/drawing/2014/main" id="{51B2E4EE-A6B6-4F9F-964B-1B2E93042E13}"/>
              </a:ext>
            </a:extLst>
          </p:cNvPr>
          <p:cNvGrpSpPr/>
          <p:nvPr/>
        </p:nvGrpSpPr>
        <p:grpSpPr>
          <a:xfrm>
            <a:off x="1611157" y="2669964"/>
            <a:ext cx="8969685" cy="1968822"/>
            <a:chOff x="853574" y="1403464"/>
            <a:chExt cx="10193537" cy="2309117"/>
          </a:xfrm>
        </p:grpSpPr>
        <p:sp>
          <p:nvSpPr>
            <p:cNvPr id="5" name="TextBox 4">
              <a:extLst>
                <a:ext uri="{FF2B5EF4-FFF2-40B4-BE49-F238E27FC236}">
                  <a16:creationId xmlns:a16="http://schemas.microsoft.com/office/drawing/2014/main" id="{171AB396-F03C-4F86-BF12-83625A3831A5}"/>
                </a:ext>
              </a:extLst>
            </p:cNvPr>
            <p:cNvSpPr txBox="1"/>
            <p:nvPr/>
          </p:nvSpPr>
          <p:spPr>
            <a:xfrm>
              <a:off x="8100726" y="3404803"/>
              <a:ext cx="2946385" cy="307777"/>
            </a:xfrm>
            <a:prstGeom prst="rect">
              <a:avLst/>
            </a:prstGeom>
            <a:noFill/>
          </p:spPr>
          <p:txBody>
            <a:bodyPr wrap="square" lIns="0" tIns="0" rIns="0" bIns="0" rtlCol="0">
              <a:spAutoFit/>
            </a:bodyPr>
            <a:lstStyle/>
            <a:p>
              <a:pPr algn="ctr"/>
              <a:r>
                <a:rPr lang="en-GB" sz="2000" dirty="0"/>
                <a:t>Wood pulp + water = Paper</a:t>
              </a:r>
            </a:p>
          </p:txBody>
        </p:sp>
        <p:pic>
          <p:nvPicPr>
            <p:cNvPr id="6" name="Picture 5">
              <a:extLst>
                <a:ext uri="{FF2B5EF4-FFF2-40B4-BE49-F238E27FC236}">
                  <a16:creationId xmlns:a16="http://schemas.microsoft.com/office/drawing/2014/main" id="{31B0FF27-5B6A-43DD-8280-E950D5677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574" y="1403464"/>
              <a:ext cx="2923024" cy="1946541"/>
            </a:xfrm>
            <a:prstGeom prst="rect">
              <a:avLst/>
            </a:prstGeom>
          </p:spPr>
        </p:pic>
        <p:pic>
          <p:nvPicPr>
            <p:cNvPr id="7" name="Picture 6">
              <a:extLst>
                <a:ext uri="{FF2B5EF4-FFF2-40B4-BE49-F238E27FC236}">
                  <a16:creationId xmlns:a16="http://schemas.microsoft.com/office/drawing/2014/main" id="{20D24F9F-34B3-45FF-95DE-44030665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123" y="1403464"/>
              <a:ext cx="3263309" cy="1968685"/>
            </a:xfrm>
            <a:prstGeom prst="rect">
              <a:avLst/>
            </a:prstGeom>
          </p:spPr>
        </p:pic>
        <p:sp>
          <p:nvSpPr>
            <p:cNvPr id="8" name="TextBox 7">
              <a:extLst>
                <a:ext uri="{FF2B5EF4-FFF2-40B4-BE49-F238E27FC236}">
                  <a16:creationId xmlns:a16="http://schemas.microsoft.com/office/drawing/2014/main" id="{4B9CB428-CFF8-4F48-9479-A27C48B81C14}"/>
                </a:ext>
              </a:extLst>
            </p:cNvPr>
            <p:cNvSpPr txBox="1"/>
            <p:nvPr/>
          </p:nvSpPr>
          <p:spPr>
            <a:xfrm>
              <a:off x="853575" y="3404804"/>
              <a:ext cx="2923023" cy="307777"/>
            </a:xfrm>
            <a:prstGeom prst="rect">
              <a:avLst/>
            </a:prstGeom>
            <a:noFill/>
          </p:spPr>
          <p:txBody>
            <a:bodyPr wrap="square" lIns="0" tIns="0" rIns="0" bIns="0" rtlCol="0">
              <a:spAutoFit/>
            </a:bodyPr>
            <a:lstStyle/>
            <a:p>
              <a:pPr algn="ctr"/>
              <a:r>
                <a:rPr lang="en-GB" sz="2000" dirty="0"/>
                <a:t>Straw + Mud Bricks</a:t>
              </a:r>
            </a:p>
          </p:txBody>
        </p:sp>
        <p:sp>
          <p:nvSpPr>
            <p:cNvPr id="9" name="TextBox 8">
              <a:extLst>
                <a:ext uri="{FF2B5EF4-FFF2-40B4-BE49-F238E27FC236}">
                  <a16:creationId xmlns:a16="http://schemas.microsoft.com/office/drawing/2014/main" id="{88A3EBC3-2E17-43B7-A677-011119CA23AA}"/>
                </a:ext>
              </a:extLst>
            </p:cNvPr>
            <p:cNvSpPr txBox="1"/>
            <p:nvPr/>
          </p:nvSpPr>
          <p:spPr>
            <a:xfrm>
              <a:off x="4224426" y="3404804"/>
              <a:ext cx="3263309" cy="307777"/>
            </a:xfrm>
            <a:prstGeom prst="rect">
              <a:avLst/>
            </a:prstGeom>
            <a:noFill/>
          </p:spPr>
          <p:txBody>
            <a:bodyPr wrap="square" lIns="0" tIns="0" rIns="0" bIns="0" rtlCol="0">
              <a:spAutoFit/>
            </a:bodyPr>
            <a:lstStyle/>
            <a:p>
              <a:pPr algn="ctr"/>
              <a:r>
                <a:rPr lang="en-GB" sz="2000" dirty="0"/>
                <a:t>Sand and cement - Concrete</a:t>
              </a:r>
            </a:p>
          </p:txBody>
        </p:sp>
        <p:pic>
          <p:nvPicPr>
            <p:cNvPr id="10" name="Picture 9">
              <a:extLst>
                <a:ext uri="{FF2B5EF4-FFF2-40B4-BE49-F238E27FC236}">
                  <a16:creationId xmlns:a16="http://schemas.microsoft.com/office/drawing/2014/main" id="{10BD37B7-7818-4D81-AA52-BD01A5A305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8300" y="1405199"/>
              <a:ext cx="3005601" cy="2011020"/>
            </a:xfrm>
            <a:prstGeom prst="rect">
              <a:avLst/>
            </a:prstGeom>
          </p:spPr>
        </p:pic>
      </p:grpSp>
      <p:pic>
        <p:nvPicPr>
          <p:cNvPr id="11" name="Picture 10">
            <a:extLst>
              <a:ext uri="{FF2B5EF4-FFF2-40B4-BE49-F238E27FC236}">
                <a16:creationId xmlns:a16="http://schemas.microsoft.com/office/drawing/2014/main" id="{7901401F-273D-4D6A-BC23-72BB2EC9802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 r="62"/>
          <a:stretch/>
        </p:blipFill>
        <p:spPr>
          <a:xfrm rot="211793">
            <a:off x="1008387" y="1302760"/>
            <a:ext cx="3766820" cy="2511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1115EBD4-AD1F-41FD-BCA6-E91703F503D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882" t="10622" r="7946" b="9123"/>
          <a:stretch/>
        </p:blipFill>
        <p:spPr>
          <a:xfrm rot="21428321">
            <a:off x="4746143" y="762039"/>
            <a:ext cx="3766820" cy="2511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1801B1EC-42B4-43BE-AADA-59B134B64C19}"/>
              </a:ext>
            </a:extLst>
          </p:cNvPr>
          <p:cNvPicPr>
            <a:picLocks noChangeAspect="1"/>
          </p:cNvPicPr>
          <p:nvPr/>
        </p:nvPicPr>
        <p:blipFill rotWithShape="1">
          <a:blip r:embed="rId8"/>
          <a:srcRect l="12500" r="12500"/>
          <a:stretch/>
        </p:blipFill>
        <p:spPr>
          <a:xfrm rot="963022">
            <a:off x="5749498" y="3672651"/>
            <a:ext cx="3766820" cy="2511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8C28E637-903B-4AE9-8BE4-F916F8A538E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4292" b="6820"/>
          <a:stretch/>
        </p:blipFill>
        <p:spPr>
          <a:xfrm rot="21345414">
            <a:off x="2454058" y="3425464"/>
            <a:ext cx="3435107" cy="2290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2" descr="Image result for carbon bike frame">
            <a:extLst>
              <a:ext uri="{FF2B5EF4-FFF2-40B4-BE49-F238E27FC236}">
                <a16:creationId xmlns:a16="http://schemas.microsoft.com/office/drawing/2014/main" id="{AF7CF746-124D-4F2B-9405-D66762567F42}"/>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552" r="2552"/>
          <a:stretch/>
        </p:blipFill>
        <p:spPr bwMode="auto">
          <a:xfrm rot="246778">
            <a:off x="7728906" y="2175252"/>
            <a:ext cx="3766820" cy="2511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1580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3159" y="285645"/>
            <a:ext cx="10634925" cy="553998"/>
          </a:xfrm>
          <a:prstGeom prst="rect">
            <a:avLst/>
          </a:prstGeom>
          <a:noFill/>
        </p:spPr>
        <p:txBody>
          <a:bodyPr wrap="square" rtlCol="0">
            <a:spAutoFit/>
          </a:bodyPr>
          <a:lstStyle/>
          <a:p>
            <a:r>
              <a:rPr lang="en-GB" sz="3000" b="1" dirty="0">
                <a:solidFill>
                  <a:schemeClr val="bg1"/>
                </a:solidFill>
                <a:latin typeface="+mj-lt"/>
              </a:rPr>
              <a:t>Make a wind turbine – which will create the most energy?</a:t>
            </a:r>
            <a:endParaRPr lang="en-GB" sz="3000" b="1" dirty="0">
              <a:solidFill>
                <a:schemeClr val="bg1"/>
              </a:solidFill>
            </a:endParaRPr>
          </a:p>
        </p:txBody>
      </p:sp>
      <p:sp>
        <p:nvSpPr>
          <p:cNvPr id="4" name="TextBox 3"/>
          <p:cNvSpPr txBox="1"/>
          <p:nvPr/>
        </p:nvSpPr>
        <p:spPr>
          <a:xfrm>
            <a:off x="9994387" y="6269438"/>
            <a:ext cx="1878066" cy="307777"/>
          </a:xfrm>
          <a:prstGeom prst="rect">
            <a:avLst/>
          </a:prstGeom>
          <a:noFill/>
        </p:spPr>
        <p:txBody>
          <a:bodyPr wrap="square" rtlCol="0">
            <a:spAutoFit/>
          </a:bodyPr>
          <a:lstStyle/>
          <a:p>
            <a:r>
              <a:rPr lang="en-GB" sz="1400" b="0" dirty="0">
                <a:solidFill>
                  <a:schemeClr val="bg1"/>
                </a:solidFill>
                <a:latin typeface="+mj-lt"/>
              </a:rPr>
              <a:t>Date:</a:t>
            </a:r>
            <a:endParaRPr lang="en-GB" sz="1400" b="0" dirty="0">
              <a:solidFill>
                <a:schemeClr val="bg1"/>
              </a:solidFill>
            </a:endParaRPr>
          </a:p>
        </p:txBody>
      </p:sp>
      <p:pic>
        <p:nvPicPr>
          <p:cNvPr id="5" name="Picture 4">
            <a:extLst>
              <a:ext uri="{FF2B5EF4-FFF2-40B4-BE49-F238E27FC236}">
                <a16:creationId xmlns:a16="http://schemas.microsoft.com/office/drawing/2014/main" id="{9D20C42E-AC3F-4CA8-B89D-C3512CBC9BB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8403" y="1234230"/>
            <a:ext cx="7803627" cy="4389540"/>
          </a:xfrm>
          <a:prstGeom prst="rect">
            <a:avLst/>
          </a:prstGeom>
        </p:spPr>
      </p:pic>
    </p:spTree>
    <p:extLst>
      <p:ext uri="{BB962C8B-B14F-4D97-AF65-F5344CB8AC3E}">
        <p14:creationId xmlns:p14="http://schemas.microsoft.com/office/powerpoint/2010/main" val="116668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3159" y="285645"/>
            <a:ext cx="4259364" cy="553998"/>
          </a:xfrm>
          <a:prstGeom prst="rect">
            <a:avLst/>
          </a:prstGeom>
          <a:noFill/>
        </p:spPr>
        <p:txBody>
          <a:bodyPr wrap="square" rtlCol="0">
            <a:spAutoFit/>
          </a:bodyPr>
          <a:lstStyle/>
          <a:p>
            <a:r>
              <a:rPr lang="en-GB" sz="3000" b="1" dirty="0">
                <a:solidFill>
                  <a:schemeClr val="bg1"/>
                </a:solidFill>
                <a:latin typeface="+mj-lt"/>
              </a:rPr>
              <a:t>What have we learnt?</a:t>
            </a:r>
            <a:endParaRPr lang="en-GB" sz="3000" b="1" dirty="0">
              <a:solidFill>
                <a:schemeClr val="bg1"/>
              </a:solidFill>
            </a:endParaRPr>
          </a:p>
        </p:txBody>
      </p:sp>
      <p:sp>
        <p:nvSpPr>
          <p:cNvPr id="4" name="TextBox 3"/>
          <p:cNvSpPr txBox="1"/>
          <p:nvPr/>
        </p:nvSpPr>
        <p:spPr>
          <a:xfrm>
            <a:off x="9994387" y="6269438"/>
            <a:ext cx="1878066" cy="307777"/>
          </a:xfrm>
          <a:prstGeom prst="rect">
            <a:avLst/>
          </a:prstGeom>
          <a:noFill/>
        </p:spPr>
        <p:txBody>
          <a:bodyPr wrap="square" rtlCol="0">
            <a:spAutoFit/>
          </a:bodyPr>
          <a:lstStyle/>
          <a:p>
            <a:r>
              <a:rPr lang="en-GB" sz="1400" b="0" dirty="0">
                <a:solidFill>
                  <a:schemeClr val="bg1"/>
                </a:solidFill>
                <a:latin typeface="+mj-lt"/>
              </a:rPr>
              <a:t>Date:</a:t>
            </a:r>
            <a:endParaRPr lang="en-GB" sz="1400" b="0" dirty="0">
              <a:solidFill>
                <a:schemeClr val="bg1"/>
              </a:solidFill>
            </a:endParaRPr>
          </a:p>
        </p:txBody>
      </p:sp>
      <p:sp>
        <p:nvSpPr>
          <p:cNvPr id="6" name="TextBox 5">
            <a:extLst>
              <a:ext uri="{FF2B5EF4-FFF2-40B4-BE49-F238E27FC236}">
                <a16:creationId xmlns:a16="http://schemas.microsoft.com/office/drawing/2014/main" id="{5EA9E85E-FB18-426E-B9B6-661A9CCA0873}"/>
              </a:ext>
            </a:extLst>
          </p:cNvPr>
          <p:cNvSpPr txBox="1"/>
          <p:nvPr/>
        </p:nvSpPr>
        <p:spPr>
          <a:xfrm>
            <a:off x="1600967" y="2703454"/>
            <a:ext cx="8990066" cy="1631216"/>
          </a:xfrm>
          <a:prstGeom prst="rect">
            <a:avLst/>
          </a:prstGeom>
          <a:noFill/>
        </p:spPr>
        <p:txBody>
          <a:bodyPr wrap="square" rtlCol="0">
            <a:spAutoFit/>
          </a:bodyPr>
          <a:lstStyle/>
          <a:p>
            <a:pPr marL="342900" indent="-342900">
              <a:buFont typeface="Arial"/>
              <a:buChar char="•"/>
            </a:pPr>
            <a:r>
              <a:rPr lang="en-GB" sz="2000" dirty="0">
                <a:latin typeface="+mj-lt"/>
                <a:cs typeface="Calibri"/>
              </a:rPr>
              <a:t>Be able to explain the difference between renewable and non-renewable energy</a:t>
            </a:r>
          </a:p>
          <a:p>
            <a:pPr marL="342900" indent="-342900">
              <a:buFont typeface="Arial"/>
              <a:buChar char="•"/>
            </a:pPr>
            <a:endParaRPr lang="en-GB" sz="2000" dirty="0">
              <a:latin typeface="+mj-lt"/>
              <a:cs typeface="Calibri"/>
            </a:endParaRPr>
          </a:p>
          <a:p>
            <a:pPr marL="342900" indent="-342900">
              <a:buFont typeface="Arial"/>
              <a:buChar char="•"/>
            </a:pPr>
            <a:r>
              <a:rPr lang="en-GB" sz="2000" dirty="0">
                <a:latin typeface="+mj-lt"/>
                <a:cs typeface="Calibri"/>
              </a:rPr>
              <a:t>Understand how a wind turbine creates energy</a:t>
            </a:r>
          </a:p>
          <a:p>
            <a:endParaRPr lang="en-GB" sz="2000" dirty="0">
              <a:latin typeface="+mj-lt"/>
              <a:cs typeface="Calibri"/>
            </a:endParaRPr>
          </a:p>
          <a:p>
            <a:pPr marL="342900" indent="-342900">
              <a:buFont typeface="Arial"/>
              <a:buChar char="•"/>
            </a:pPr>
            <a:r>
              <a:rPr lang="en-GB" sz="2000" dirty="0">
                <a:latin typeface="+mj-lt"/>
                <a:cs typeface="Calibri"/>
              </a:rPr>
              <a:t>Test how different variables affect how much energy a wind turbine creates</a:t>
            </a:r>
          </a:p>
        </p:txBody>
      </p:sp>
      <p:pic>
        <p:nvPicPr>
          <p:cNvPr id="7" name="Graphic 6" descr="Checkmark">
            <a:extLst>
              <a:ext uri="{FF2B5EF4-FFF2-40B4-BE49-F238E27FC236}">
                <a16:creationId xmlns:a16="http://schemas.microsoft.com/office/drawing/2014/main" id="{AD56DA9A-50A9-4CA9-8B78-4C680B467A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90819" y="3813683"/>
            <a:ext cx="600214" cy="600214"/>
          </a:xfrm>
          <a:prstGeom prst="rect">
            <a:avLst/>
          </a:prstGeom>
        </p:spPr>
      </p:pic>
      <p:pic>
        <p:nvPicPr>
          <p:cNvPr id="8" name="Graphic 7" descr="Checkmark">
            <a:extLst>
              <a:ext uri="{FF2B5EF4-FFF2-40B4-BE49-F238E27FC236}">
                <a16:creationId xmlns:a16="http://schemas.microsoft.com/office/drawing/2014/main" id="{9D9C30AF-1554-4E8F-B125-8A87AE0F97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31308" y="2511389"/>
            <a:ext cx="600214" cy="600214"/>
          </a:xfrm>
          <a:prstGeom prst="rect">
            <a:avLst/>
          </a:prstGeom>
        </p:spPr>
      </p:pic>
      <p:pic>
        <p:nvPicPr>
          <p:cNvPr id="9" name="Graphic 8" descr="Checkmark">
            <a:extLst>
              <a:ext uri="{FF2B5EF4-FFF2-40B4-BE49-F238E27FC236}">
                <a16:creationId xmlns:a16="http://schemas.microsoft.com/office/drawing/2014/main" id="{5D4FBBCF-D9FA-4840-A647-C94FD14EAB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07971" y="3249239"/>
            <a:ext cx="502111" cy="502111"/>
          </a:xfrm>
          <a:prstGeom prst="rect">
            <a:avLst/>
          </a:prstGeom>
        </p:spPr>
      </p:pic>
    </p:spTree>
    <p:extLst>
      <p:ext uri="{BB962C8B-B14F-4D97-AF65-F5344CB8AC3E}">
        <p14:creationId xmlns:p14="http://schemas.microsoft.com/office/powerpoint/2010/main" val="232287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3159" y="285645"/>
            <a:ext cx="6111610" cy="553998"/>
          </a:xfrm>
          <a:prstGeom prst="rect">
            <a:avLst/>
          </a:prstGeom>
          <a:noFill/>
        </p:spPr>
        <p:txBody>
          <a:bodyPr wrap="square" rtlCol="0">
            <a:spAutoFit/>
          </a:bodyPr>
          <a:lstStyle/>
          <a:p>
            <a:r>
              <a:rPr lang="en-GB" sz="3000" b="1" dirty="0">
                <a:solidFill>
                  <a:schemeClr val="bg1"/>
                </a:solidFill>
                <a:latin typeface="+mj-lt"/>
              </a:rPr>
              <a:t>By the end of this lesson we will…</a:t>
            </a:r>
            <a:endParaRPr lang="en-GB" sz="3000" b="1" dirty="0">
              <a:solidFill>
                <a:schemeClr val="bg1"/>
              </a:solidFill>
            </a:endParaRPr>
          </a:p>
        </p:txBody>
      </p:sp>
      <p:sp>
        <p:nvSpPr>
          <p:cNvPr id="4" name="TextBox 3"/>
          <p:cNvSpPr txBox="1"/>
          <p:nvPr/>
        </p:nvSpPr>
        <p:spPr>
          <a:xfrm>
            <a:off x="9994387" y="6269438"/>
            <a:ext cx="1878066" cy="307777"/>
          </a:xfrm>
          <a:prstGeom prst="rect">
            <a:avLst/>
          </a:prstGeom>
          <a:noFill/>
        </p:spPr>
        <p:txBody>
          <a:bodyPr wrap="square" rtlCol="0">
            <a:spAutoFit/>
          </a:bodyPr>
          <a:lstStyle/>
          <a:p>
            <a:r>
              <a:rPr lang="en-GB" sz="1400" b="0" dirty="0">
                <a:solidFill>
                  <a:schemeClr val="bg1"/>
                </a:solidFill>
                <a:latin typeface="+mj-lt"/>
              </a:rPr>
              <a:t>Date:</a:t>
            </a:r>
            <a:endParaRPr lang="en-GB" sz="1400" b="0" dirty="0">
              <a:solidFill>
                <a:schemeClr val="bg1"/>
              </a:solidFill>
            </a:endParaRPr>
          </a:p>
        </p:txBody>
      </p:sp>
      <p:sp>
        <p:nvSpPr>
          <p:cNvPr id="5" name="TextBox 4"/>
          <p:cNvSpPr txBox="1"/>
          <p:nvPr/>
        </p:nvSpPr>
        <p:spPr>
          <a:xfrm>
            <a:off x="1600967" y="2649025"/>
            <a:ext cx="8990066" cy="1938992"/>
          </a:xfrm>
          <a:prstGeom prst="rect">
            <a:avLst/>
          </a:prstGeom>
          <a:noFill/>
        </p:spPr>
        <p:txBody>
          <a:bodyPr wrap="square" rtlCol="0">
            <a:spAutoFit/>
          </a:bodyPr>
          <a:lstStyle/>
          <a:p>
            <a:pPr marL="342900" indent="-342900">
              <a:buFont typeface="Arial"/>
              <a:buChar char="•"/>
            </a:pPr>
            <a:r>
              <a:rPr lang="en-GB" sz="2000" dirty="0">
                <a:latin typeface="+mj-lt"/>
                <a:cs typeface="Calibri"/>
              </a:rPr>
              <a:t>Be able to explain the difference between renewable and non-renewable energy</a:t>
            </a:r>
          </a:p>
          <a:p>
            <a:pPr marL="342900" indent="-342900">
              <a:buFont typeface="Arial"/>
              <a:buChar char="•"/>
            </a:pPr>
            <a:endParaRPr lang="en-GB" sz="2000" dirty="0">
              <a:latin typeface="+mj-lt"/>
              <a:cs typeface="Calibri"/>
            </a:endParaRPr>
          </a:p>
          <a:p>
            <a:pPr marL="342900" indent="-342900">
              <a:buFont typeface="Arial"/>
              <a:buChar char="•"/>
            </a:pPr>
            <a:r>
              <a:rPr lang="en-GB" sz="2000" dirty="0">
                <a:latin typeface="+mj-lt"/>
                <a:cs typeface="Calibri"/>
              </a:rPr>
              <a:t>Understand how a wind turbine creates energy</a:t>
            </a:r>
          </a:p>
          <a:p>
            <a:endParaRPr lang="en-GB" sz="2000" dirty="0">
              <a:latin typeface="+mj-lt"/>
              <a:cs typeface="Calibri"/>
            </a:endParaRPr>
          </a:p>
          <a:p>
            <a:pPr marL="342900" indent="-342900">
              <a:buFont typeface="Arial"/>
              <a:buChar char="•"/>
            </a:pPr>
            <a:r>
              <a:rPr lang="en-GB" sz="2000" dirty="0">
                <a:latin typeface="+mj-lt"/>
                <a:cs typeface="Calibri"/>
              </a:rPr>
              <a:t>Test how different variables affect how much energy a wind turbine creates</a:t>
            </a:r>
          </a:p>
          <a:p>
            <a:endParaRPr lang="en-GB" sz="2000" dirty="0">
              <a:latin typeface="+mj-lt"/>
              <a:cs typeface="Calibri"/>
            </a:endParaRPr>
          </a:p>
        </p:txBody>
      </p:sp>
    </p:spTree>
    <p:extLst>
      <p:ext uri="{BB962C8B-B14F-4D97-AF65-F5344CB8AC3E}">
        <p14:creationId xmlns:p14="http://schemas.microsoft.com/office/powerpoint/2010/main" val="247034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4387" y="6269438"/>
            <a:ext cx="1878066" cy="307777"/>
          </a:xfrm>
          <a:prstGeom prst="rect">
            <a:avLst/>
          </a:prstGeom>
          <a:noFill/>
        </p:spPr>
        <p:txBody>
          <a:bodyPr wrap="square" rtlCol="0">
            <a:spAutoFit/>
          </a:bodyPr>
          <a:lstStyle/>
          <a:p>
            <a:r>
              <a:rPr lang="en-GB" sz="1400" b="0" dirty="0">
                <a:solidFill>
                  <a:schemeClr val="bg1"/>
                </a:solidFill>
                <a:latin typeface="+mj-lt"/>
              </a:rPr>
              <a:t>Date:</a:t>
            </a:r>
            <a:endParaRPr lang="en-GB" sz="1400" b="0" dirty="0">
              <a:solidFill>
                <a:schemeClr val="bg1"/>
              </a:solidFill>
            </a:endParaRPr>
          </a:p>
        </p:txBody>
      </p:sp>
      <p:sp>
        <p:nvSpPr>
          <p:cNvPr id="6" name="TextBox 5">
            <a:extLst>
              <a:ext uri="{FF2B5EF4-FFF2-40B4-BE49-F238E27FC236}">
                <a16:creationId xmlns:a16="http://schemas.microsoft.com/office/drawing/2014/main" id="{C023B3DE-FEDB-4481-84DB-04EFBFB50D18}"/>
              </a:ext>
            </a:extLst>
          </p:cNvPr>
          <p:cNvSpPr txBox="1"/>
          <p:nvPr/>
        </p:nvSpPr>
        <p:spPr>
          <a:xfrm>
            <a:off x="883159" y="285645"/>
            <a:ext cx="6111610" cy="553998"/>
          </a:xfrm>
          <a:prstGeom prst="rect">
            <a:avLst/>
          </a:prstGeom>
          <a:noFill/>
        </p:spPr>
        <p:txBody>
          <a:bodyPr wrap="square" rtlCol="0">
            <a:spAutoFit/>
          </a:bodyPr>
          <a:lstStyle/>
          <a:p>
            <a:r>
              <a:rPr lang="en-GB" sz="3000" b="1" dirty="0">
                <a:solidFill>
                  <a:schemeClr val="bg1"/>
                </a:solidFill>
                <a:latin typeface="+mj-lt"/>
              </a:rPr>
              <a:t>Different types of energy</a:t>
            </a:r>
            <a:endParaRPr lang="en-GB" sz="3000" b="1" dirty="0">
              <a:solidFill>
                <a:schemeClr val="bg1"/>
              </a:solidFill>
            </a:endParaRPr>
          </a:p>
        </p:txBody>
      </p:sp>
      <p:pic>
        <p:nvPicPr>
          <p:cNvPr id="2050" name="Picture 2" descr="Energy Sources Vector Illustration Collection Stock Vector - Illustration  of generation, environment: 173736392">
            <a:extLst>
              <a:ext uri="{FF2B5EF4-FFF2-40B4-BE49-F238E27FC236}">
                <a16:creationId xmlns:a16="http://schemas.microsoft.com/office/drawing/2014/main" id="{448DAF82-CC32-4EEA-8163-0A7AD9ED1F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9683" y="1108246"/>
            <a:ext cx="4612634" cy="48359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02EB44-B211-480D-A05E-412501A05BFD}"/>
              </a:ext>
            </a:extLst>
          </p:cNvPr>
          <p:cNvSpPr txBox="1"/>
          <p:nvPr/>
        </p:nvSpPr>
        <p:spPr>
          <a:xfrm>
            <a:off x="687897" y="2664905"/>
            <a:ext cx="2592198" cy="1754326"/>
          </a:xfrm>
          <a:prstGeom prst="rect">
            <a:avLst/>
          </a:prstGeom>
          <a:noFill/>
        </p:spPr>
        <p:txBody>
          <a:bodyPr wrap="square" rtlCol="0">
            <a:spAutoFit/>
          </a:bodyPr>
          <a:lstStyle/>
          <a:p>
            <a:r>
              <a:rPr lang="en-US" b="1" dirty="0"/>
              <a:t>Renewable energies</a:t>
            </a:r>
            <a:r>
              <a:rPr lang="en-US" dirty="0"/>
              <a:t> generate from natural </a:t>
            </a:r>
            <a:r>
              <a:rPr lang="en-US" b="1" dirty="0"/>
              <a:t>sources</a:t>
            </a:r>
            <a:r>
              <a:rPr lang="en-US" dirty="0"/>
              <a:t> that can be replaced over a relatively short time scale.</a:t>
            </a:r>
            <a:endParaRPr lang="en-GB" dirty="0"/>
          </a:p>
        </p:txBody>
      </p:sp>
      <p:sp>
        <p:nvSpPr>
          <p:cNvPr id="3" name="TextBox 2">
            <a:extLst>
              <a:ext uri="{FF2B5EF4-FFF2-40B4-BE49-F238E27FC236}">
                <a16:creationId xmlns:a16="http://schemas.microsoft.com/office/drawing/2014/main" id="{8647A9C4-2500-40F6-B254-D9DCF85A4571}"/>
              </a:ext>
            </a:extLst>
          </p:cNvPr>
          <p:cNvSpPr txBox="1"/>
          <p:nvPr/>
        </p:nvSpPr>
        <p:spPr>
          <a:xfrm>
            <a:off x="9347367" y="2551837"/>
            <a:ext cx="2525086" cy="1754326"/>
          </a:xfrm>
          <a:prstGeom prst="rect">
            <a:avLst/>
          </a:prstGeom>
          <a:noFill/>
        </p:spPr>
        <p:txBody>
          <a:bodyPr wrap="square" rtlCol="0">
            <a:spAutoFit/>
          </a:bodyPr>
          <a:lstStyle/>
          <a:p>
            <a:r>
              <a:rPr lang="en-US" b="1" dirty="0"/>
              <a:t>Non-renewable energies</a:t>
            </a:r>
            <a:r>
              <a:rPr lang="en-US" dirty="0"/>
              <a:t> come from </a:t>
            </a:r>
            <a:r>
              <a:rPr lang="en-US" b="1" dirty="0"/>
              <a:t>resources</a:t>
            </a:r>
            <a:r>
              <a:rPr lang="en-US" dirty="0"/>
              <a:t> that are not replaced or are replaced only very slowly by natural processes.</a:t>
            </a:r>
            <a:endParaRPr lang="en-GB" dirty="0"/>
          </a:p>
        </p:txBody>
      </p:sp>
    </p:spTree>
    <p:extLst>
      <p:ext uri="{BB962C8B-B14F-4D97-AF65-F5344CB8AC3E}">
        <p14:creationId xmlns:p14="http://schemas.microsoft.com/office/powerpoint/2010/main" val="25692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3159" y="285645"/>
            <a:ext cx="9183630" cy="553998"/>
          </a:xfrm>
          <a:prstGeom prst="rect">
            <a:avLst/>
          </a:prstGeom>
          <a:noFill/>
        </p:spPr>
        <p:txBody>
          <a:bodyPr wrap="square" rtlCol="0">
            <a:spAutoFit/>
          </a:bodyPr>
          <a:lstStyle/>
          <a:p>
            <a:r>
              <a:rPr lang="en-GB" sz="3000" b="1" dirty="0">
                <a:solidFill>
                  <a:schemeClr val="bg1"/>
                </a:solidFill>
                <a:latin typeface="+mj-lt"/>
              </a:rPr>
              <a:t>Wind turbines – what are they and how do they work?</a:t>
            </a:r>
            <a:endParaRPr lang="en-GB" sz="3000" b="1" dirty="0">
              <a:solidFill>
                <a:schemeClr val="bg1"/>
              </a:solidFill>
            </a:endParaRPr>
          </a:p>
        </p:txBody>
      </p:sp>
      <p:sp>
        <p:nvSpPr>
          <p:cNvPr id="4" name="TextBox 3"/>
          <p:cNvSpPr txBox="1"/>
          <p:nvPr/>
        </p:nvSpPr>
        <p:spPr>
          <a:xfrm>
            <a:off x="9994387" y="6269438"/>
            <a:ext cx="1878066" cy="307777"/>
          </a:xfrm>
          <a:prstGeom prst="rect">
            <a:avLst/>
          </a:prstGeom>
          <a:noFill/>
        </p:spPr>
        <p:txBody>
          <a:bodyPr wrap="square" rtlCol="0">
            <a:spAutoFit/>
          </a:bodyPr>
          <a:lstStyle/>
          <a:p>
            <a:r>
              <a:rPr lang="en-GB" sz="1400" b="0" dirty="0">
                <a:solidFill>
                  <a:schemeClr val="bg1"/>
                </a:solidFill>
                <a:latin typeface="+mj-lt"/>
              </a:rPr>
              <a:t>Date:</a:t>
            </a:r>
            <a:endParaRPr lang="en-GB" sz="1400" b="0" dirty="0">
              <a:solidFill>
                <a:schemeClr val="bg1"/>
              </a:solidFill>
            </a:endParaRPr>
          </a:p>
        </p:txBody>
      </p:sp>
      <p:pic>
        <p:nvPicPr>
          <p:cNvPr id="5" name="Picture 4">
            <a:extLst>
              <a:ext uri="{FF2B5EF4-FFF2-40B4-BE49-F238E27FC236}">
                <a16:creationId xmlns:a16="http://schemas.microsoft.com/office/drawing/2014/main" id="{EE75DF4D-40B0-4548-B3BB-B8A29BB96E6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7574" y="1248653"/>
            <a:ext cx="6131297" cy="4598473"/>
          </a:xfrm>
          <a:prstGeom prst="rect">
            <a:avLst/>
          </a:prstGeom>
        </p:spPr>
      </p:pic>
    </p:spTree>
    <p:extLst>
      <p:ext uri="{BB962C8B-B14F-4D97-AF65-F5344CB8AC3E}">
        <p14:creationId xmlns:p14="http://schemas.microsoft.com/office/powerpoint/2010/main" val="3907628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3159" y="285645"/>
            <a:ext cx="7564531" cy="553998"/>
          </a:xfrm>
          <a:prstGeom prst="rect">
            <a:avLst/>
          </a:prstGeom>
          <a:noFill/>
        </p:spPr>
        <p:txBody>
          <a:bodyPr wrap="square" rtlCol="0">
            <a:spAutoFit/>
          </a:bodyPr>
          <a:lstStyle/>
          <a:p>
            <a:r>
              <a:rPr lang="en-GB" sz="3000" b="1" dirty="0">
                <a:solidFill>
                  <a:schemeClr val="bg1"/>
                </a:solidFill>
                <a:latin typeface="+mj-lt"/>
              </a:rPr>
              <a:t>Wind turbines – what are they?</a:t>
            </a:r>
            <a:endParaRPr lang="en-GB" sz="3000" b="1" dirty="0">
              <a:solidFill>
                <a:schemeClr val="bg1"/>
              </a:solidFill>
            </a:endParaRPr>
          </a:p>
        </p:txBody>
      </p:sp>
      <p:sp>
        <p:nvSpPr>
          <p:cNvPr id="4" name="TextBox 3">
            <a:extLst>
              <a:ext uri="{FF2B5EF4-FFF2-40B4-BE49-F238E27FC236}">
                <a16:creationId xmlns:a16="http://schemas.microsoft.com/office/drawing/2014/main" id="{8404A3FD-9FC3-4CD5-AE48-9F99B9C20981}"/>
              </a:ext>
            </a:extLst>
          </p:cNvPr>
          <p:cNvSpPr txBox="1"/>
          <p:nvPr/>
        </p:nvSpPr>
        <p:spPr>
          <a:xfrm>
            <a:off x="768991" y="1399460"/>
            <a:ext cx="10654018" cy="2031325"/>
          </a:xfrm>
          <a:prstGeom prst="rect">
            <a:avLst/>
          </a:prstGeom>
          <a:noFill/>
        </p:spPr>
        <p:txBody>
          <a:bodyPr wrap="square" rtlCol="0">
            <a:spAutoFit/>
          </a:bodyPr>
          <a:lstStyle/>
          <a:p>
            <a:r>
              <a:rPr lang="en-US" dirty="0">
                <a:solidFill>
                  <a:srgbClr val="00A19A"/>
                </a:solidFill>
              </a:rPr>
              <a:t>A wind turbine is the very modern version of a windmill. Windmills used the wind to turn a grindstone and make flour and now wind turbines turn a motor which generates electricity. </a:t>
            </a:r>
          </a:p>
          <a:p>
            <a:endParaRPr lang="en-US" dirty="0">
              <a:solidFill>
                <a:srgbClr val="00A19A"/>
              </a:solidFill>
            </a:endParaRPr>
          </a:p>
          <a:p>
            <a:endParaRPr lang="en-GB" dirty="0"/>
          </a:p>
          <a:p>
            <a:endParaRPr lang="en-GB" dirty="0">
              <a:solidFill>
                <a:srgbClr val="00A19A"/>
              </a:solidFill>
            </a:endParaRPr>
          </a:p>
          <a:p>
            <a:endParaRPr lang="en-GB" dirty="0"/>
          </a:p>
          <a:p>
            <a:endParaRPr lang="en-US" dirty="0">
              <a:solidFill>
                <a:srgbClr val="00A19A"/>
              </a:solidFill>
            </a:endParaRPr>
          </a:p>
        </p:txBody>
      </p:sp>
      <p:pic>
        <p:nvPicPr>
          <p:cNvPr id="9" name="Picture 8" descr="A picture containing a windmill">
            <a:extLst>
              <a:ext uri="{FF2B5EF4-FFF2-40B4-BE49-F238E27FC236}">
                <a16:creationId xmlns:a16="http://schemas.microsoft.com/office/drawing/2014/main" id="{F682E09F-1DFC-485C-8BA7-D78203F4B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379" y="2134169"/>
            <a:ext cx="2521241" cy="3874586"/>
          </a:xfrm>
          <a:prstGeom prst="rect">
            <a:avLst/>
          </a:prstGeom>
        </p:spPr>
      </p:pic>
    </p:spTree>
    <p:extLst>
      <p:ext uri="{BB962C8B-B14F-4D97-AF65-F5344CB8AC3E}">
        <p14:creationId xmlns:p14="http://schemas.microsoft.com/office/powerpoint/2010/main" val="3267813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3159" y="285645"/>
            <a:ext cx="7564531" cy="553998"/>
          </a:xfrm>
          <a:prstGeom prst="rect">
            <a:avLst/>
          </a:prstGeom>
          <a:noFill/>
        </p:spPr>
        <p:txBody>
          <a:bodyPr wrap="square" rtlCol="0">
            <a:spAutoFit/>
          </a:bodyPr>
          <a:lstStyle/>
          <a:p>
            <a:r>
              <a:rPr lang="en-GB" sz="3000" b="1" dirty="0">
                <a:solidFill>
                  <a:schemeClr val="bg1"/>
                </a:solidFill>
                <a:latin typeface="+mj-lt"/>
              </a:rPr>
              <a:t>Wind turbines – what are they?</a:t>
            </a:r>
            <a:endParaRPr lang="en-GB" sz="3000" b="1" dirty="0">
              <a:solidFill>
                <a:schemeClr val="bg1"/>
              </a:solidFill>
            </a:endParaRPr>
          </a:p>
        </p:txBody>
      </p:sp>
      <p:sp>
        <p:nvSpPr>
          <p:cNvPr id="4" name="TextBox 3">
            <a:extLst>
              <a:ext uri="{FF2B5EF4-FFF2-40B4-BE49-F238E27FC236}">
                <a16:creationId xmlns:a16="http://schemas.microsoft.com/office/drawing/2014/main" id="{8404A3FD-9FC3-4CD5-AE48-9F99B9C20981}"/>
              </a:ext>
            </a:extLst>
          </p:cNvPr>
          <p:cNvSpPr txBox="1"/>
          <p:nvPr/>
        </p:nvSpPr>
        <p:spPr>
          <a:xfrm>
            <a:off x="345479" y="1332082"/>
            <a:ext cx="4596635" cy="3139321"/>
          </a:xfrm>
          <a:prstGeom prst="rect">
            <a:avLst/>
          </a:prstGeom>
          <a:noFill/>
        </p:spPr>
        <p:txBody>
          <a:bodyPr wrap="square" rtlCol="0">
            <a:spAutoFit/>
          </a:bodyPr>
          <a:lstStyle/>
          <a:p>
            <a:r>
              <a:rPr lang="en-GB" dirty="0"/>
              <a:t>Where do you see wind turbines?</a:t>
            </a:r>
          </a:p>
          <a:p>
            <a:endParaRPr lang="en-GB" dirty="0"/>
          </a:p>
          <a:p>
            <a:r>
              <a:rPr lang="en-GB" dirty="0">
                <a:solidFill>
                  <a:srgbClr val="00A19A"/>
                </a:solidFill>
              </a:rPr>
              <a:t>They tend to build wind turbines where we have the most wind! This can be at sea or on hillsides. </a:t>
            </a:r>
          </a:p>
          <a:p>
            <a:endParaRPr lang="en-GB" dirty="0">
              <a:solidFill>
                <a:srgbClr val="00A19A"/>
              </a:solidFill>
            </a:endParaRPr>
          </a:p>
          <a:p>
            <a:r>
              <a:rPr lang="en-GB" dirty="0"/>
              <a:t>How tall is a wind turbine?</a:t>
            </a:r>
          </a:p>
          <a:p>
            <a:endParaRPr lang="en-GB" dirty="0"/>
          </a:p>
          <a:p>
            <a:endParaRPr lang="en-GB" dirty="0">
              <a:solidFill>
                <a:srgbClr val="00A19A"/>
              </a:solidFill>
            </a:endParaRPr>
          </a:p>
          <a:p>
            <a:endParaRPr lang="en-GB" dirty="0"/>
          </a:p>
          <a:p>
            <a:endParaRPr lang="en-US" dirty="0">
              <a:solidFill>
                <a:srgbClr val="00A19A"/>
              </a:solidFill>
            </a:endParaRPr>
          </a:p>
        </p:txBody>
      </p:sp>
      <p:pic>
        <p:nvPicPr>
          <p:cNvPr id="1026" name="Picture 2" descr="The fifth biggest wind farm in the world is now located off the Norfolk and Lincolnshire coast. With an enormous 505 foot (154 metre) wingspan, each turbine is larger than the London Eye, as shown in this graphic">
            <a:extLst>
              <a:ext uri="{FF2B5EF4-FFF2-40B4-BE49-F238E27FC236}">
                <a16:creationId xmlns:a16="http://schemas.microsoft.com/office/drawing/2014/main" id="{C0667A16-B992-4EA0-AB1F-6DEE57282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32" y="1332082"/>
            <a:ext cx="6687715" cy="4525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43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3159" y="285645"/>
            <a:ext cx="6127241" cy="553998"/>
          </a:xfrm>
          <a:prstGeom prst="rect">
            <a:avLst/>
          </a:prstGeom>
          <a:noFill/>
        </p:spPr>
        <p:txBody>
          <a:bodyPr wrap="square" rtlCol="0">
            <a:spAutoFit/>
          </a:bodyPr>
          <a:lstStyle/>
          <a:p>
            <a:r>
              <a:rPr lang="en-GB" sz="3000" b="1" dirty="0">
                <a:solidFill>
                  <a:schemeClr val="bg1"/>
                </a:solidFill>
                <a:latin typeface="+mj-lt"/>
              </a:rPr>
              <a:t>Wind turbines – how do they work?</a:t>
            </a:r>
            <a:endParaRPr lang="en-GB" sz="3000" b="1" dirty="0">
              <a:solidFill>
                <a:schemeClr val="bg1"/>
              </a:solidFill>
            </a:endParaRPr>
          </a:p>
        </p:txBody>
      </p:sp>
      <p:sp>
        <p:nvSpPr>
          <p:cNvPr id="4" name="TextBox 3"/>
          <p:cNvSpPr txBox="1"/>
          <p:nvPr/>
        </p:nvSpPr>
        <p:spPr>
          <a:xfrm>
            <a:off x="9994387" y="6269438"/>
            <a:ext cx="1878066" cy="307777"/>
          </a:xfrm>
          <a:prstGeom prst="rect">
            <a:avLst/>
          </a:prstGeom>
          <a:noFill/>
        </p:spPr>
        <p:txBody>
          <a:bodyPr wrap="square" rtlCol="0">
            <a:spAutoFit/>
          </a:bodyPr>
          <a:lstStyle/>
          <a:p>
            <a:r>
              <a:rPr lang="en-GB" sz="1400" b="0" dirty="0">
                <a:solidFill>
                  <a:schemeClr val="bg1"/>
                </a:solidFill>
                <a:latin typeface="+mj-lt"/>
              </a:rPr>
              <a:t>Date:</a:t>
            </a:r>
            <a:endParaRPr lang="en-GB" sz="1400" b="0" dirty="0">
              <a:solidFill>
                <a:schemeClr val="bg1"/>
              </a:solidFill>
            </a:endParaRPr>
          </a:p>
        </p:txBody>
      </p:sp>
      <p:grpSp>
        <p:nvGrpSpPr>
          <p:cNvPr id="6" name="Group 5">
            <a:extLst>
              <a:ext uri="{FF2B5EF4-FFF2-40B4-BE49-F238E27FC236}">
                <a16:creationId xmlns:a16="http://schemas.microsoft.com/office/drawing/2014/main" id="{771FFA82-AF69-4927-A0C6-DF9188735E56}"/>
              </a:ext>
            </a:extLst>
          </p:cNvPr>
          <p:cNvGrpSpPr/>
          <p:nvPr/>
        </p:nvGrpSpPr>
        <p:grpSpPr>
          <a:xfrm>
            <a:off x="6890531" y="1265294"/>
            <a:ext cx="900833" cy="4426851"/>
            <a:chOff x="4031090" y="564254"/>
            <a:chExt cx="1758876" cy="5542360"/>
          </a:xfrm>
        </p:grpSpPr>
        <p:grpSp>
          <p:nvGrpSpPr>
            <p:cNvPr id="7" name="Group 6">
              <a:extLst>
                <a:ext uri="{FF2B5EF4-FFF2-40B4-BE49-F238E27FC236}">
                  <a16:creationId xmlns:a16="http://schemas.microsoft.com/office/drawing/2014/main" id="{2F5F699D-51AC-4C80-BBCB-DD97F6B90555}"/>
                </a:ext>
              </a:extLst>
            </p:cNvPr>
            <p:cNvGrpSpPr/>
            <p:nvPr/>
          </p:nvGrpSpPr>
          <p:grpSpPr>
            <a:xfrm>
              <a:off x="4031090" y="2228490"/>
              <a:ext cx="1611603" cy="371685"/>
              <a:chOff x="4063380" y="2330919"/>
              <a:chExt cx="1611603" cy="371685"/>
            </a:xfrm>
          </p:grpSpPr>
          <p:pic>
            <p:nvPicPr>
              <p:cNvPr id="21" name="Picture 2" descr="C:\Users\TEMP.DS.001\AppData\Local\Microsoft\Windows\Temporary Internet Files\Content.IE5\FMEDF9IB\Finn_insigna[1].png">
                <a:extLst>
                  <a:ext uri="{FF2B5EF4-FFF2-40B4-BE49-F238E27FC236}">
                    <a16:creationId xmlns:a16="http://schemas.microsoft.com/office/drawing/2014/main" id="{EB7989EE-03DF-4A34-8F48-984920CEBAF3}"/>
                  </a:ext>
                </a:extLst>
              </p:cNvPr>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4072848" y="2466788"/>
                <a:ext cx="1600393" cy="2358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TEMP.DS.001\AppData\Local\Microsoft\Windows\Temporary Internet Files\Content.IE5\FMEDF9IB\Finn_insigna[1].png">
                <a:extLst>
                  <a:ext uri="{FF2B5EF4-FFF2-40B4-BE49-F238E27FC236}">
                    <a16:creationId xmlns:a16="http://schemas.microsoft.com/office/drawing/2014/main" id="{AA4805A6-1001-4033-B655-046E8954F400}"/>
                  </a:ext>
                </a:extLst>
              </p:cNvPr>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074590" y="2330919"/>
                <a:ext cx="1600393" cy="235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EMP.DS.001\AppData\Local\Microsoft\Windows\Temporary Internet Files\Content.IE5\FMEDF9IB\Finn_insigna[1].png">
                <a:extLst>
                  <a:ext uri="{FF2B5EF4-FFF2-40B4-BE49-F238E27FC236}">
                    <a16:creationId xmlns:a16="http://schemas.microsoft.com/office/drawing/2014/main" id="{519BC471-C87E-48FF-AD09-9850D7C2305B}"/>
                  </a:ext>
                </a:extLst>
              </p:cNvPr>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063380" y="2448827"/>
                <a:ext cx="1600393" cy="2358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0A7D84F3-0DF7-4362-82E6-8C1768E04DB7}"/>
                </a:ext>
              </a:extLst>
            </p:cNvPr>
            <p:cNvGrpSpPr/>
            <p:nvPr/>
          </p:nvGrpSpPr>
          <p:grpSpPr>
            <a:xfrm>
              <a:off x="4083586" y="564254"/>
              <a:ext cx="1609861" cy="371685"/>
              <a:chOff x="4059635" y="962767"/>
              <a:chExt cx="1609861" cy="371685"/>
            </a:xfrm>
          </p:grpSpPr>
          <p:pic>
            <p:nvPicPr>
              <p:cNvPr id="18" name="Picture 2" descr="C:\Users\TEMP.DS.001\AppData\Local\Microsoft\Windows\Temporary Internet Files\Content.IE5\FMEDF9IB\Finn_insigna[1].png">
                <a:extLst>
                  <a:ext uri="{FF2B5EF4-FFF2-40B4-BE49-F238E27FC236}">
                    <a16:creationId xmlns:a16="http://schemas.microsoft.com/office/drawing/2014/main" id="{87BB54FE-2469-4F0F-B748-7F7219DC82D7}"/>
                  </a:ext>
                </a:extLst>
              </p:cNvPr>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4069103" y="1098636"/>
                <a:ext cx="1600393" cy="2358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TEMP.DS.001\AppData\Local\Microsoft\Windows\Temporary Internet Files\Content.IE5\FMEDF9IB\Finn_insigna[1].png">
                <a:extLst>
                  <a:ext uri="{FF2B5EF4-FFF2-40B4-BE49-F238E27FC236}">
                    <a16:creationId xmlns:a16="http://schemas.microsoft.com/office/drawing/2014/main" id="{044E2A7D-598A-4571-8672-7460F429E11F}"/>
                  </a:ext>
                </a:extLst>
              </p:cNvPr>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067125" y="962767"/>
                <a:ext cx="1600393" cy="2358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EMP.DS.001\AppData\Local\Microsoft\Windows\Temporary Internet Files\Content.IE5\FMEDF9IB\Finn_insigna[1].png">
                <a:extLst>
                  <a:ext uri="{FF2B5EF4-FFF2-40B4-BE49-F238E27FC236}">
                    <a16:creationId xmlns:a16="http://schemas.microsoft.com/office/drawing/2014/main" id="{AB8D7901-7215-46BA-B34E-5938B30A8E91}"/>
                  </a:ext>
                </a:extLst>
              </p:cNvPr>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059635" y="1080675"/>
                <a:ext cx="1600393" cy="2358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B95A0A33-D646-47CB-8602-BB76990E3BDB}"/>
                </a:ext>
              </a:extLst>
            </p:cNvPr>
            <p:cNvGrpSpPr/>
            <p:nvPr/>
          </p:nvGrpSpPr>
          <p:grpSpPr>
            <a:xfrm>
              <a:off x="4032832" y="4091274"/>
              <a:ext cx="1757134" cy="2015340"/>
              <a:chOff x="4078043" y="3981671"/>
              <a:chExt cx="1757134" cy="2015340"/>
            </a:xfrm>
          </p:grpSpPr>
          <p:pic>
            <p:nvPicPr>
              <p:cNvPr id="13" name="Picture 2" descr="C:\Users\TEMP.DS.001\AppData\Local\Microsoft\Windows\Temporary Internet Files\Content.IE5\FMEDF9IB\Finn_insigna[1].png">
                <a:extLst>
                  <a:ext uri="{FF2B5EF4-FFF2-40B4-BE49-F238E27FC236}">
                    <a16:creationId xmlns:a16="http://schemas.microsoft.com/office/drawing/2014/main" id="{3E63ECE0-C768-40A3-BF43-B84CE9194D7D}"/>
                  </a:ext>
                </a:extLst>
              </p:cNvPr>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234784" y="5661248"/>
                <a:ext cx="1600393" cy="23581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C01EA519-990F-4F54-A5EC-FF429DD0955C}"/>
                  </a:ext>
                </a:extLst>
              </p:cNvPr>
              <p:cNvGrpSpPr/>
              <p:nvPr/>
            </p:nvGrpSpPr>
            <p:grpSpPr>
              <a:xfrm>
                <a:off x="4078043" y="3981671"/>
                <a:ext cx="1613077" cy="353724"/>
                <a:chOff x="4078043" y="3981671"/>
                <a:chExt cx="1613077" cy="353724"/>
              </a:xfrm>
            </p:grpSpPr>
            <p:pic>
              <p:nvPicPr>
                <p:cNvPr id="16" name="Picture 2" descr="C:\Users\TEMP.DS.001\AppData\Local\Microsoft\Windows\Temporary Internet Files\Content.IE5\FMEDF9IB\Finn_insigna[1].png">
                  <a:extLst>
                    <a:ext uri="{FF2B5EF4-FFF2-40B4-BE49-F238E27FC236}">
                      <a16:creationId xmlns:a16="http://schemas.microsoft.com/office/drawing/2014/main" id="{03646C90-4E3C-41FD-8E44-A73209A488FF}"/>
                    </a:ext>
                  </a:extLst>
                </p:cNvPr>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078043" y="3981671"/>
                  <a:ext cx="1600393" cy="2358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TEMP.DS.001\AppData\Local\Microsoft\Windows\Temporary Internet Files\Content.IE5\FMEDF9IB\Finn_insigna[1].png">
                  <a:extLst>
                    <a:ext uri="{FF2B5EF4-FFF2-40B4-BE49-F238E27FC236}">
                      <a16:creationId xmlns:a16="http://schemas.microsoft.com/office/drawing/2014/main" id="{FC7E8734-D588-428E-A380-390C818672E7}"/>
                    </a:ext>
                  </a:extLst>
                </p:cNvPr>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090727" y="4099579"/>
                  <a:ext cx="1600393" cy="235816"/>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2" descr="C:\Users\TEMP.DS.001\AppData\Local\Microsoft\Windows\Temporary Internet Files\Content.IE5\FMEDF9IB\Finn_insigna[1].png">
                <a:extLst>
                  <a:ext uri="{FF2B5EF4-FFF2-40B4-BE49-F238E27FC236}">
                    <a16:creationId xmlns:a16="http://schemas.microsoft.com/office/drawing/2014/main" id="{D3100C8E-89CE-477A-B819-1F7B2FC61882}"/>
                  </a:ext>
                </a:extLst>
              </p:cNvPr>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102521" y="5761195"/>
                <a:ext cx="1600393" cy="2358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35D0DF3B-AA6F-480D-8AD7-DF5BA477D3CA}"/>
                </a:ext>
              </a:extLst>
            </p:cNvPr>
            <p:cNvGrpSpPr/>
            <p:nvPr/>
          </p:nvGrpSpPr>
          <p:grpSpPr>
            <a:xfrm>
              <a:off x="4117903" y="1358009"/>
              <a:ext cx="1448217" cy="3800901"/>
              <a:chOff x="4212373" y="1813108"/>
              <a:chExt cx="1448217" cy="3800901"/>
            </a:xfrm>
          </p:grpSpPr>
          <p:sp>
            <p:nvSpPr>
              <p:cNvPr id="11" name="TextBox 10">
                <a:extLst>
                  <a:ext uri="{FF2B5EF4-FFF2-40B4-BE49-F238E27FC236}">
                    <a16:creationId xmlns:a16="http://schemas.microsoft.com/office/drawing/2014/main" id="{1FB0B4C8-12E6-41E3-A2BC-D75C3339165A}"/>
                  </a:ext>
                </a:extLst>
              </p:cNvPr>
              <p:cNvSpPr txBox="1"/>
              <p:nvPr/>
            </p:nvSpPr>
            <p:spPr>
              <a:xfrm>
                <a:off x="4233825" y="1813108"/>
                <a:ext cx="1426765" cy="369332"/>
              </a:xfrm>
              <a:prstGeom prst="rect">
                <a:avLst/>
              </a:prstGeom>
              <a:noFill/>
            </p:spPr>
            <p:txBody>
              <a:bodyPr wrap="square" rtlCol="0">
                <a:spAutoFit/>
              </a:bodyPr>
              <a:lstStyle/>
              <a:p>
                <a:pPr algn="ctr"/>
                <a:r>
                  <a:rPr lang="en-GB" i="1" dirty="0">
                    <a:solidFill>
                      <a:schemeClr val="tx2">
                        <a:lumMod val="75000"/>
                      </a:schemeClr>
                    </a:solidFill>
                  </a:rPr>
                  <a:t>Wind</a:t>
                </a:r>
              </a:p>
            </p:txBody>
          </p:sp>
          <p:sp>
            <p:nvSpPr>
              <p:cNvPr id="12" name="TextBox 11">
                <a:extLst>
                  <a:ext uri="{FF2B5EF4-FFF2-40B4-BE49-F238E27FC236}">
                    <a16:creationId xmlns:a16="http://schemas.microsoft.com/office/drawing/2014/main" id="{FAE23701-72A8-4813-92EA-BE988D442746}"/>
                  </a:ext>
                </a:extLst>
              </p:cNvPr>
              <p:cNvSpPr txBox="1"/>
              <p:nvPr/>
            </p:nvSpPr>
            <p:spPr>
              <a:xfrm>
                <a:off x="4212373" y="5244677"/>
                <a:ext cx="1426765" cy="369332"/>
              </a:xfrm>
              <a:prstGeom prst="rect">
                <a:avLst/>
              </a:prstGeom>
              <a:noFill/>
            </p:spPr>
            <p:txBody>
              <a:bodyPr wrap="square" rtlCol="0">
                <a:spAutoFit/>
              </a:bodyPr>
              <a:lstStyle/>
              <a:p>
                <a:pPr algn="ctr"/>
                <a:r>
                  <a:rPr lang="en-GB" i="1" dirty="0">
                    <a:solidFill>
                      <a:schemeClr val="tx2">
                        <a:lumMod val="75000"/>
                      </a:schemeClr>
                    </a:solidFill>
                  </a:rPr>
                  <a:t>Wind</a:t>
                </a:r>
              </a:p>
            </p:txBody>
          </p:sp>
        </p:grpSp>
      </p:grpSp>
      <p:grpSp>
        <p:nvGrpSpPr>
          <p:cNvPr id="24" name="Group 23">
            <a:extLst>
              <a:ext uri="{FF2B5EF4-FFF2-40B4-BE49-F238E27FC236}">
                <a16:creationId xmlns:a16="http://schemas.microsoft.com/office/drawing/2014/main" id="{6BE88530-4D8B-489E-8E8D-DE2806CF5CEA}"/>
              </a:ext>
            </a:extLst>
          </p:cNvPr>
          <p:cNvGrpSpPr/>
          <p:nvPr/>
        </p:nvGrpSpPr>
        <p:grpSpPr>
          <a:xfrm>
            <a:off x="8154098" y="1201479"/>
            <a:ext cx="1367090" cy="4595314"/>
            <a:chOff x="6006838" y="121254"/>
            <a:chExt cx="2481076" cy="6623946"/>
          </a:xfrm>
        </p:grpSpPr>
        <p:grpSp>
          <p:nvGrpSpPr>
            <p:cNvPr id="25" name="Group 24">
              <a:extLst>
                <a:ext uri="{FF2B5EF4-FFF2-40B4-BE49-F238E27FC236}">
                  <a16:creationId xmlns:a16="http://schemas.microsoft.com/office/drawing/2014/main" id="{10588C40-C35B-4D70-8238-B3A66B162D82}"/>
                </a:ext>
              </a:extLst>
            </p:cNvPr>
            <p:cNvGrpSpPr/>
            <p:nvPr/>
          </p:nvGrpSpPr>
          <p:grpSpPr>
            <a:xfrm>
              <a:off x="6172832" y="3812413"/>
              <a:ext cx="186902" cy="2932787"/>
              <a:chOff x="5101762" y="3409729"/>
              <a:chExt cx="236620" cy="3168354"/>
            </a:xfrm>
          </p:grpSpPr>
          <p:sp>
            <p:nvSpPr>
              <p:cNvPr id="64" name="Flowchart: Delay 63">
                <a:extLst>
                  <a:ext uri="{FF2B5EF4-FFF2-40B4-BE49-F238E27FC236}">
                    <a16:creationId xmlns:a16="http://schemas.microsoft.com/office/drawing/2014/main" id="{9A833A3E-6370-40BF-9770-91FB346499E8}"/>
                  </a:ext>
                </a:extLst>
              </p:cNvPr>
              <p:cNvSpPr/>
              <p:nvPr/>
            </p:nvSpPr>
            <p:spPr>
              <a:xfrm rot="5400000">
                <a:off x="3635895" y="4875596"/>
                <a:ext cx="3168354" cy="236620"/>
              </a:xfrm>
              <a:prstGeom prst="flowChartDelay">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860E8DB8-72B8-45D2-8C9A-B0C63DD968F5}"/>
                  </a:ext>
                </a:extLst>
              </p:cNvPr>
              <p:cNvCxnSpPr/>
              <p:nvPr/>
            </p:nvCxnSpPr>
            <p:spPr>
              <a:xfrm>
                <a:off x="5220072" y="3409729"/>
                <a:ext cx="2900" cy="304575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844D960E-32BA-4FF0-89FD-E6837624763E}"/>
                </a:ext>
              </a:extLst>
            </p:cNvPr>
            <p:cNvCxnSpPr/>
            <p:nvPr/>
          </p:nvCxnSpPr>
          <p:spPr>
            <a:xfrm flipV="1">
              <a:off x="7544979" y="3524661"/>
              <a:ext cx="10" cy="684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7" name="Flowchart: Process 26">
              <a:extLst>
                <a:ext uri="{FF2B5EF4-FFF2-40B4-BE49-F238E27FC236}">
                  <a16:creationId xmlns:a16="http://schemas.microsoft.com/office/drawing/2014/main" id="{4293DD9E-B6B0-4454-88BB-7FF7A904A0F9}"/>
                </a:ext>
              </a:extLst>
            </p:cNvPr>
            <p:cNvSpPr/>
            <p:nvPr/>
          </p:nvSpPr>
          <p:spPr>
            <a:xfrm>
              <a:off x="7012279" y="3926361"/>
              <a:ext cx="461960" cy="2554949"/>
            </a:xfrm>
            <a:prstGeom prst="flowChartProcess">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nip Same Side Corner Rectangle 49">
              <a:extLst>
                <a:ext uri="{FF2B5EF4-FFF2-40B4-BE49-F238E27FC236}">
                  <a16:creationId xmlns:a16="http://schemas.microsoft.com/office/drawing/2014/main" id="{52A620D7-6976-419C-8F47-4DD558787F36}"/>
                </a:ext>
              </a:extLst>
            </p:cNvPr>
            <p:cNvSpPr/>
            <p:nvPr/>
          </p:nvSpPr>
          <p:spPr>
            <a:xfrm rot="16200000">
              <a:off x="6206873" y="3352700"/>
              <a:ext cx="667263" cy="243245"/>
            </a:xfrm>
            <a:prstGeom prst="snip2SameRect">
              <a:avLst>
                <a:gd name="adj1" fmla="val 50000"/>
                <a:gd name="adj2" fmla="val 31746"/>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Process 28">
              <a:extLst>
                <a:ext uri="{FF2B5EF4-FFF2-40B4-BE49-F238E27FC236}">
                  <a16:creationId xmlns:a16="http://schemas.microsoft.com/office/drawing/2014/main" id="{5CC5A1B0-6EBA-4D34-BCCC-7AF98FC84D6A}"/>
                </a:ext>
              </a:extLst>
            </p:cNvPr>
            <p:cNvSpPr/>
            <p:nvPr/>
          </p:nvSpPr>
          <p:spPr>
            <a:xfrm>
              <a:off x="6541972" y="3133701"/>
              <a:ext cx="1556759" cy="682665"/>
            </a:xfrm>
            <a:prstGeom prst="flowChartProcess">
              <a:avLst/>
            </a:prstGeom>
            <a:solidFill>
              <a:schemeClr val="bg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Manual Operation 29">
              <a:extLst>
                <a:ext uri="{FF2B5EF4-FFF2-40B4-BE49-F238E27FC236}">
                  <a16:creationId xmlns:a16="http://schemas.microsoft.com/office/drawing/2014/main" id="{56BAC59F-1EAE-4C93-B8A4-5DC1D2DEDE50}"/>
                </a:ext>
              </a:extLst>
            </p:cNvPr>
            <p:cNvSpPr/>
            <p:nvPr/>
          </p:nvSpPr>
          <p:spPr>
            <a:xfrm>
              <a:off x="7683050" y="3555530"/>
              <a:ext cx="97738" cy="238172"/>
            </a:xfrm>
            <a:prstGeom prst="flowChartManualOperation">
              <a:avLst/>
            </a:prstGeom>
            <a:solidFill>
              <a:schemeClr val="bg1">
                <a:lumMod val="50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Delay 30">
              <a:extLst>
                <a:ext uri="{FF2B5EF4-FFF2-40B4-BE49-F238E27FC236}">
                  <a16:creationId xmlns:a16="http://schemas.microsoft.com/office/drawing/2014/main" id="{ABE46E2B-9BC2-46C6-BC7B-57BFC986D4D7}"/>
                </a:ext>
              </a:extLst>
            </p:cNvPr>
            <p:cNvSpPr/>
            <p:nvPr/>
          </p:nvSpPr>
          <p:spPr>
            <a:xfrm rot="10800000">
              <a:off x="6006838" y="3318886"/>
              <a:ext cx="385788" cy="304361"/>
            </a:xfrm>
            <a:prstGeom prst="flowChartDelay">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lowchart: Delay 31">
              <a:extLst>
                <a:ext uri="{FF2B5EF4-FFF2-40B4-BE49-F238E27FC236}">
                  <a16:creationId xmlns:a16="http://schemas.microsoft.com/office/drawing/2014/main" id="{CD9913C5-9A8C-4980-80D1-3848AA734C30}"/>
                </a:ext>
              </a:extLst>
            </p:cNvPr>
            <p:cNvSpPr/>
            <p:nvPr/>
          </p:nvSpPr>
          <p:spPr>
            <a:xfrm rot="5400000">
              <a:off x="6236211" y="3120066"/>
              <a:ext cx="123698" cy="159862"/>
            </a:xfrm>
            <a:prstGeom prst="flowChartDelay">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Delay 32">
              <a:extLst>
                <a:ext uri="{FF2B5EF4-FFF2-40B4-BE49-F238E27FC236}">
                  <a16:creationId xmlns:a16="http://schemas.microsoft.com/office/drawing/2014/main" id="{6E177B9B-8F90-4709-9925-F01B11D7DBF7}"/>
                </a:ext>
              </a:extLst>
            </p:cNvPr>
            <p:cNvSpPr/>
            <p:nvPr/>
          </p:nvSpPr>
          <p:spPr>
            <a:xfrm rot="16200000">
              <a:off x="6237893" y="3661776"/>
              <a:ext cx="120337" cy="159862"/>
            </a:xfrm>
            <a:prstGeom prst="flowChartDelay">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Delay 33">
              <a:extLst>
                <a:ext uri="{FF2B5EF4-FFF2-40B4-BE49-F238E27FC236}">
                  <a16:creationId xmlns:a16="http://schemas.microsoft.com/office/drawing/2014/main" id="{16EC73EF-8B70-4474-AB4E-B3321EEF5038}"/>
                </a:ext>
              </a:extLst>
            </p:cNvPr>
            <p:cNvSpPr/>
            <p:nvPr/>
          </p:nvSpPr>
          <p:spPr>
            <a:xfrm rot="16200000">
              <a:off x="6221444" y="3303766"/>
              <a:ext cx="153235" cy="69395"/>
            </a:xfrm>
            <a:prstGeom prst="flowChartDelay">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Delay 34">
              <a:extLst>
                <a:ext uri="{FF2B5EF4-FFF2-40B4-BE49-F238E27FC236}">
                  <a16:creationId xmlns:a16="http://schemas.microsoft.com/office/drawing/2014/main" id="{B005E1B7-A750-4AB7-A330-E36AF056D7FB}"/>
                </a:ext>
              </a:extLst>
            </p:cNvPr>
            <p:cNvSpPr/>
            <p:nvPr/>
          </p:nvSpPr>
          <p:spPr>
            <a:xfrm rot="5400000">
              <a:off x="6209651" y="3558433"/>
              <a:ext cx="176816" cy="69395"/>
            </a:xfrm>
            <a:prstGeom prst="flowChartDelay">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7AEA7D34-9181-421C-9346-EBDBFEF2775F}"/>
                </a:ext>
              </a:extLst>
            </p:cNvPr>
            <p:cNvSpPr/>
            <p:nvPr/>
          </p:nvSpPr>
          <p:spPr>
            <a:xfrm>
              <a:off x="6138409" y="3426246"/>
              <a:ext cx="1422505" cy="89642"/>
            </a:xfrm>
            <a:prstGeom prst="rect">
              <a:avLst/>
            </a:prstGeom>
            <a:solidFill>
              <a:schemeClr val="bg1">
                <a:lumMod val="6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ounded Rectangle 18">
              <a:extLst>
                <a:ext uri="{FF2B5EF4-FFF2-40B4-BE49-F238E27FC236}">
                  <a16:creationId xmlns:a16="http://schemas.microsoft.com/office/drawing/2014/main" id="{5D942BE3-2B0E-477A-8E84-F61D8B9BF80E}"/>
                </a:ext>
              </a:extLst>
            </p:cNvPr>
            <p:cNvSpPr/>
            <p:nvPr/>
          </p:nvSpPr>
          <p:spPr>
            <a:xfrm>
              <a:off x="6677393" y="3411524"/>
              <a:ext cx="36266" cy="119086"/>
            </a:xfrm>
            <a:prstGeom prst="roundRect">
              <a:avLst/>
            </a:prstGeom>
            <a:solidFill>
              <a:srgbClr val="00B050"/>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nip Same Side Corner Rectangle 22">
              <a:extLst>
                <a:ext uri="{FF2B5EF4-FFF2-40B4-BE49-F238E27FC236}">
                  <a16:creationId xmlns:a16="http://schemas.microsoft.com/office/drawing/2014/main" id="{72C09090-1A1A-4190-9153-D3E453FE99C5}"/>
                </a:ext>
              </a:extLst>
            </p:cNvPr>
            <p:cNvSpPr/>
            <p:nvPr/>
          </p:nvSpPr>
          <p:spPr>
            <a:xfrm rot="10800000">
              <a:off x="7474236" y="3355866"/>
              <a:ext cx="417629" cy="297715"/>
            </a:xfrm>
            <a:prstGeom prst="snip2SameRect">
              <a:avLst>
                <a:gd name="adj1" fmla="val 36508"/>
                <a:gd name="adj2" fmla="val 0"/>
              </a:avLst>
            </a:prstGeom>
            <a:solidFill>
              <a:srgbClr val="FFC000"/>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A07DB200-C425-4D31-B3B1-E7A8250D5A86}"/>
                </a:ext>
              </a:extLst>
            </p:cNvPr>
            <p:cNvGrpSpPr/>
            <p:nvPr/>
          </p:nvGrpSpPr>
          <p:grpSpPr>
            <a:xfrm>
              <a:off x="6715875" y="3287747"/>
              <a:ext cx="401792" cy="254668"/>
              <a:chOff x="5904148" y="2586913"/>
              <a:chExt cx="594717" cy="307982"/>
            </a:xfrm>
          </p:grpSpPr>
          <p:sp>
            <p:nvSpPr>
              <p:cNvPr id="61" name="Snip Single Corner Rectangle 13">
                <a:extLst>
                  <a:ext uri="{FF2B5EF4-FFF2-40B4-BE49-F238E27FC236}">
                    <a16:creationId xmlns:a16="http://schemas.microsoft.com/office/drawing/2014/main" id="{820B9C02-2A21-4AE4-84C0-31023513C806}"/>
                  </a:ext>
                </a:extLst>
              </p:cNvPr>
              <p:cNvSpPr/>
              <p:nvPr/>
            </p:nvSpPr>
            <p:spPr>
              <a:xfrm>
                <a:off x="5994809" y="2586913"/>
                <a:ext cx="504056" cy="307981"/>
              </a:xfrm>
              <a:prstGeom prst="snip1Rect">
                <a:avLst>
                  <a:gd name="adj" fmla="val 50000"/>
                </a:avLst>
              </a:prstGeom>
              <a:solidFill>
                <a:srgbClr val="00B050"/>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nip Single Corner Rectangle 14">
                <a:extLst>
                  <a:ext uri="{FF2B5EF4-FFF2-40B4-BE49-F238E27FC236}">
                    <a16:creationId xmlns:a16="http://schemas.microsoft.com/office/drawing/2014/main" id="{E5DFD893-C0FC-41D1-9709-ECD9DF769CDE}"/>
                  </a:ext>
                </a:extLst>
              </p:cNvPr>
              <p:cNvSpPr/>
              <p:nvPr/>
            </p:nvSpPr>
            <p:spPr>
              <a:xfrm>
                <a:off x="5904148" y="2586914"/>
                <a:ext cx="504056" cy="307981"/>
              </a:xfrm>
              <a:prstGeom prst="snip1Rect">
                <a:avLst>
                  <a:gd name="adj" fmla="val 50000"/>
                </a:avLst>
              </a:prstGeom>
              <a:solidFill>
                <a:srgbClr val="00B050"/>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Snip Single Corner Rectangle 15">
                <a:extLst>
                  <a:ext uri="{FF2B5EF4-FFF2-40B4-BE49-F238E27FC236}">
                    <a16:creationId xmlns:a16="http://schemas.microsoft.com/office/drawing/2014/main" id="{F3E85D4D-CCBE-4529-B2C8-B43868103E1A}"/>
                  </a:ext>
                </a:extLst>
              </p:cNvPr>
              <p:cNvSpPr/>
              <p:nvPr/>
            </p:nvSpPr>
            <p:spPr>
              <a:xfrm>
                <a:off x="5904148" y="2586914"/>
                <a:ext cx="396044" cy="307981"/>
              </a:xfrm>
              <a:prstGeom prst="snip1Rect">
                <a:avLst>
                  <a:gd name="adj" fmla="val 50000"/>
                </a:avLst>
              </a:prstGeom>
              <a:solidFill>
                <a:srgbClr val="00B050"/>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Rounded Rectangle 24">
              <a:extLst>
                <a:ext uri="{FF2B5EF4-FFF2-40B4-BE49-F238E27FC236}">
                  <a16:creationId xmlns:a16="http://schemas.microsoft.com/office/drawing/2014/main" id="{6042297D-553B-44D5-97AE-993706534774}"/>
                </a:ext>
              </a:extLst>
            </p:cNvPr>
            <p:cNvSpPr/>
            <p:nvPr/>
          </p:nvSpPr>
          <p:spPr>
            <a:xfrm>
              <a:off x="7120631" y="3411524"/>
              <a:ext cx="36266" cy="119086"/>
            </a:xfrm>
            <a:prstGeom prst="roundRect">
              <a:avLst/>
            </a:prstGeom>
            <a:solidFill>
              <a:srgbClr val="00B050"/>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nip Same Side Corner Rectangle 26">
              <a:extLst>
                <a:ext uri="{FF2B5EF4-FFF2-40B4-BE49-F238E27FC236}">
                  <a16:creationId xmlns:a16="http://schemas.microsoft.com/office/drawing/2014/main" id="{03398A5A-1662-498C-B640-BE161D30C340}"/>
                </a:ext>
              </a:extLst>
            </p:cNvPr>
            <p:cNvSpPr/>
            <p:nvPr/>
          </p:nvSpPr>
          <p:spPr>
            <a:xfrm rot="16200000" flipV="1">
              <a:off x="7667908" y="3437883"/>
              <a:ext cx="189518" cy="133678"/>
            </a:xfrm>
            <a:prstGeom prst="snip2SameRect">
              <a:avLst>
                <a:gd name="adj1" fmla="val 36508"/>
                <a:gd name="adj2" fmla="val 10274"/>
              </a:avLst>
            </a:prstGeom>
            <a:solidFill>
              <a:srgbClr val="FFC000"/>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ed Rectangle 27">
              <a:extLst>
                <a:ext uri="{FF2B5EF4-FFF2-40B4-BE49-F238E27FC236}">
                  <a16:creationId xmlns:a16="http://schemas.microsoft.com/office/drawing/2014/main" id="{DC1963F8-14E4-49E2-99BC-8F4E5B1E0A6E}"/>
                </a:ext>
              </a:extLst>
            </p:cNvPr>
            <p:cNvSpPr/>
            <p:nvPr/>
          </p:nvSpPr>
          <p:spPr>
            <a:xfrm>
              <a:off x="7258381" y="3355866"/>
              <a:ext cx="97298" cy="210516"/>
            </a:xfrm>
            <a:prstGeom prst="roundRect">
              <a:avLst/>
            </a:prstGeom>
            <a:solidFill>
              <a:schemeClr val="tx1">
                <a:lumMod val="75000"/>
                <a:lumOff val="25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ed Rectangle 28">
              <a:extLst>
                <a:ext uri="{FF2B5EF4-FFF2-40B4-BE49-F238E27FC236}">
                  <a16:creationId xmlns:a16="http://schemas.microsoft.com/office/drawing/2014/main" id="{14259034-9FE1-45B3-AA52-36D8761B3753}"/>
                </a:ext>
              </a:extLst>
            </p:cNvPr>
            <p:cNvSpPr/>
            <p:nvPr/>
          </p:nvSpPr>
          <p:spPr>
            <a:xfrm>
              <a:off x="6590621" y="3406596"/>
              <a:ext cx="36266" cy="119086"/>
            </a:xfrm>
            <a:prstGeom prst="roundRect">
              <a:avLst/>
            </a:prstGeom>
            <a:solidFill>
              <a:srgbClr val="0070C0"/>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ounded Rectangle 29">
              <a:extLst>
                <a:ext uri="{FF2B5EF4-FFF2-40B4-BE49-F238E27FC236}">
                  <a16:creationId xmlns:a16="http://schemas.microsoft.com/office/drawing/2014/main" id="{D834B47C-9028-4D11-9507-E510B0EEF673}"/>
                </a:ext>
              </a:extLst>
            </p:cNvPr>
            <p:cNvSpPr/>
            <p:nvPr/>
          </p:nvSpPr>
          <p:spPr>
            <a:xfrm>
              <a:off x="6392625" y="3406596"/>
              <a:ext cx="36266" cy="119086"/>
            </a:xfrm>
            <a:prstGeom prst="roundRect">
              <a:avLst/>
            </a:prstGeom>
            <a:solidFill>
              <a:srgbClr val="0070C0"/>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Elbow Connector 31">
              <a:extLst>
                <a:ext uri="{FF2B5EF4-FFF2-40B4-BE49-F238E27FC236}">
                  <a16:creationId xmlns:a16="http://schemas.microsoft.com/office/drawing/2014/main" id="{CDA2C77B-67A7-4785-9CAC-7C66CB83F21D}"/>
                </a:ext>
              </a:extLst>
            </p:cNvPr>
            <p:cNvCxnSpPr/>
            <p:nvPr/>
          </p:nvCxnSpPr>
          <p:spPr>
            <a:xfrm>
              <a:off x="7628991" y="3739821"/>
              <a:ext cx="1" cy="10502"/>
            </a:xfrm>
            <a:prstGeom prst="bentConnector3">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C49CA6A-7BBA-49F9-A212-9059623D7E7E}"/>
                </a:ext>
              </a:extLst>
            </p:cNvPr>
            <p:cNvCxnSpPr/>
            <p:nvPr/>
          </p:nvCxnSpPr>
          <p:spPr>
            <a:xfrm flipV="1">
              <a:off x="7622673" y="3537759"/>
              <a:ext cx="0" cy="22436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nip Same Side Corner Rectangle 25">
              <a:extLst>
                <a:ext uri="{FF2B5EF4-FFF2-40B4-BE49-F238E27FC236}">
                  <a16:creationId xmlns:a16="http://schemas.microsoft.com/office/drawing/2014/main" id="{F5D5D322-BE5E-409D-9BB0-2B2AA7946700}"/>
                </a:ext>
              </a:extLst>
            </p:cNvPr>
            <p:cNvSpPr/>
            <p:nvPr/>
          </p:nvSpPr>
          <p:spPr>
            <a:xfrm rot="16200000" flipV="1">
              <a:off x="7457243" y="3442952"/>
              <a:ext cx="343495" cy="133678"/>
            </a:xfrm>
            <a:prstGeom prst="snip2SameRect">
              <a:avLst>
                <a:gd name="adj1" fmla="val 36508"/>
                <a:gd name="adj2" fmla="val 10274"/>
              </a:avLst>
            </a:prstGeom>
            <a:solidFill>
              <a:srgbClr val="FFC000"/>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ounded Rectangle 40">
              <a:extLst>
                <a:ext uri="{FF2B5EF4-FFF2-40B4-BE49-F238E27FC236}">
                  <a16:creationId xmlns:a16="http://schemas.microsoft.com/office/drawing/2014/main" id="{F9DEBBB2-8075-4F26-9BE3-666F18554AE8}"/>
                </a:ext>
              </a:extLst>
            </p:cNvPr>
            <p:cNvSpPr/>
            <p:nvPr/>
          </p:nvSpPr>
          <p:spPr>
            <a:xfrm>
              <a:off x="7156898" y="3623247"/>
              <a:ext cx="333344" cy="179213"/>
            </a:xfrm>
            <a:prstGeom prst="roundRect">
              <a:avLst/>
            </a:prstGeom>
            <a:solidFill>
              <a:schemeClr val="tx1">
                <a:lumMod val="65000"/>
                <a:lumOff val="3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lowchart: Manual Operation 48">
              <a:extLst>
                <a:ext uri="{FF2B5EF4-FFF2-40B4-BE49-F238E27FC236}">
                  <a16:creationId xmlns:a16="http://schemas.microsoft.com/office/drawing/2014/main" id="{D11E55E2-A0B7-4429-A61F-35F0690ABA05}"/>
                </a:ext>
              </a:extLst>
            </p:cNvPr>
            <p:cNvSpPr/>
            <p:nvPr/>
          </p:nvSpPr>
          <p:spPr>
            <a:xfrm>
              <a:off x="6777126" y="3555530"/>
              <a:ext cx="97738" cy="238172"/>
            </a:xfrm>
            <a:prstGeom prst="flowChartManualOperation">
              <a:avLst/>
            </a:prstGeom>
            <a:solidFill>
              <a:schemeClr val="bg1">
                <a:lumMod val="50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lowchart: Manual Operation 49">
              <a:extLst>
                <a:ext uri="{FF2B5EF4-FFF2-40B4-BE49-F238E27FC236}">
                  <a16:creationId xmlns:a16="http://schemas.microsoft.com/office/drawing/2014/main" id="{60DAA94F-6CD1-4635-9A47-E768361A8090}"/>
                </a:ext>
              </a:extLst>
            </p:cNvPr>
            <p:cNvSpPr/>
            <p:nvPr/>
          </p:nvSpPr>
          <p:spPr>
            <a:xfrm>
              <a:off x="6963411" y="3555530"/>
              <a:ext cx="97738" cy="238172"/>
            </a:xfrm>
            <a:prstGeom prst="flowChartManualOperation">
              <a:avLst/>
            </a:prstGeom>
            <a:solidFill>
              <a:schemeClr val="bg1">
                <a:lumMod val="50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ounded Rectangle 23">
              <a:extLst>
                <a:ext uri="{FF2B5EF4-FFF2-40B4-BE49-F238E27FC236}">
                  <a16:creationId xmlns:a16="http://schemas.microsoft.com/office/drawing/2014/main" id="{42ABC1C7-1C47-438D-BE65-4CB3042FFE13}"/>
                </a:ext>
              </a:extLst>
            </p:cNvPr>
            <p:cNvSpPr/>
            <p:nvPr/>
          </p:nvSpPr>
          <p:spPr>
            <a:xfrm>
              <a:off x="6715875" y="3534724"/>
              <a:ext cx="401792" cy="73346"/>
            </a:xfrm>
            <a:prstGeom prst="roundRect">
              <a:avLst/>
            </a:prstGeom>
            <a:solidFill>
              <a:srgbClr val="00B050"/>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lowchart: Delay 51">
              <a:extLst>
                <a:ext uri="{FF2B5EF4-FFF2-40B4-BE49-F238E27FC236}">
                  <a16:creationId xmlns:a16="http://schemas.microsoft.com/office/drawing/2014/main" id="{F954BB4F-C77B-4114-8B5A-BCCA051A2C9F}"/>
                </a:ext>
              </a:extLst>
            </p:cNvPr>
            <p:cNvSpPr/>
            <p:nvPr/>
          </p:nvSpPr>
          <p:spPr>
            <a:xfrm>
              <a:off x="8098725" y="3133701"/>
              <a:ext cx="389189" cy="682665"/>
            </a:xfrm>
            <a:prstGeom prst="flowChartDelay">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ounded Rectangle 52">
              <a:extLst>
                <a:ext uri="{FF2B5EF4-FFF2-40B4-BE49-F238E27FC236}">
                  <a16:creationId xmlns:a16="http://schemas.microsoft.com/office/drawing/2014/main" id="{75C765AB-E746-4173-9B2F-086FB5284424}"/>
                </a:ext>
              </a:extLst>
            </p:cNvPr>
            <p:cNvSpPr/>
            <p:nvPr/>
          </p:nvSpPr>
          <p:spPr>
            <a:xfrm>
              <a:off x="6993463" y="3844292"/>
              <a:ext cx="510828" cy="82069"/>
            </a:xfrm>
            <a:prstGeom prst="roundRect">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0DF1A9B0-F4A7-4FF0-BC48-04778B68948B}"/>
                </a:ext>
              </a:extLst>
            </p:cNvPr>
            <p:cNvSpPr/>
            <p:nvPr/>
          </p:nvSpPr>
          <p:spPr>
            <a:xfrm>
              <a:off x="7056415" y="6141338"/>
              <a:ext cx="385179" cy="3572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Connector 54">
              <a:extLst>
                <a:ext uri="{FF2B5EF4-FFF2-40B4-BE49-F238E27FC236}">
                  <a16:creationId xmlns:a16="http://schemas.microsoft.com/office/drawing/2014/main" id="{23819807-C545-4B89-9F9A-53A5F941DD93}"/>
                </a:ext>
              </a:extLst>
            </p:cNvPr>
            <p:cNvCxnSpPr/>
            <p:nvPr/>
          </p:nvCxnSpPr>
          <p:spPr>
            <a:xfrm flipH="1">
              <a:off x="6545696" y="3769125"/>
              <a:ext cx="1556753"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E221D13-255D-4EED-86B4-B293E2FB8099}"/>
                </a:ext>
              </a:extLst>
            </p:cNvPr>
            <p:cNvCxnSpPr>
              <a:stCxn id="53" idx="2"/>
              <a:endCxn id="54" idx="2"/>
            </p:cNvCxnSpPr>
            <p:nvPr/>
          </p:nvCxnSpPr>
          <p:spPr>
            <a:xfrm>
              <a:off x="7248877" y="3926361"/>
              <a:ext cx="128" cy="2572235"/>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EC29B9FC-9EBE-442B-B28E-A1473D0E9836}"/>
                </a:ext>
              </a:extLst>
            </p:cNvPr>
            <p:cNvGrpSpPr/>
            <p:nvPr/>
          </p:nvGrpSpPr>
          <p:grpSpPr>
            <a:xfrm rot="10800000">
              <a:off x="6172205" y="121254"/>
              <a:ext cx="188152" cy="3012446"/>
              <a:chOff x="5101762" y="3409729"/>
              <a:chExt cx="236620" cy="3168354"/>
            </a:xfrm>
          </p:grpSpPr>
          <p:sp>
            <p:nvSpPr>
              <p:cNvPr id="59" name="Flowchart: Delay 58">
                <a:extLst>
                  <a:ext uri="{FF2B5EF4-FFF2-40B4-BE49-F238E27FC236}">
                    <a16:creationId xmlns:a16="http://schemas.microsoft.com/office/drawing/2014/main" id="{788462D2-5FBB-4681-8BAB-99497C1CE196}"/>
                  </a:ext>
                </a:extLst>
              </p:cNvPr>
              <p:cNvSpPr/>
              <p:nvPr/>
            </p:nvSpPr>
            <p:spPr>
              <a:xfrm rot="5400000">
                <a:off x="3635895" y="4875596"/>
                <a:ext cx="3168354" cy="236620"/>
              </a:xfrm>
              <a:prstGeom prst="flowChartDelay">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045E00E4-96A0-424A-92A3-176E6E34B4A6}"/>
                  </a:ext>
                </a:extLst>
              </p:cNvPr>
              <p:cNvCxnSpPr/>
              <p:nvPr/>
            </p:nvCxnSpPr>
            <p:spPr>
              <a:xfrm>
                <a:off x="5220072" y="3409729"/>
                <a:ext cx="2900" cy="304575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cxnSp>
          <p:nvCxnSpPr>
            <p:cNvPr id="58" name="Straight Connector 57">
              <a:extLst>
                <a:ext uri="{FF2B5EF4-FFF2-40B4-BE49-F238E27FC236}">
                  <a16:creationId xmlns:a16="http://schemas.microsoft.com/office/drawing/2014/main" id="{9A39B0F2-DE23-4259-8D90-E1351CC5BB50}"/>
                </a:ext>
              </a:extLst>
            </p:cNvPr>
            <p:cNvCxnSpPr/>
            <p:nvPr/>
          </p:nvCxnSpPr>
          <p:spPr>
            <a:xfrm>
              <a:off x="7465792" y="3720494"/>
              <a:ext cx="158761"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09391548-3CF3-4C6F-BC5F-11D7E396CB3D}"/>
              </a:ext>
            </a:extLst>
          </p:cNvPr>
          <p:cNvGrpSpPr/>
          <p:nvPr/>
        </p:nvGrpSpPr>
        <p:grpSpPr>
          <a:xfrm>
            <a:off x="8714211" y="2001947"/>
            <a:ext cx="1606547" cy="2957427"/>
            <a:chOff x="7178482" y="1813765"/>
            <a:chExt cx="1733720" cy="3150458"/>
          </a:xfrm>
        </p:grpSpPr>
        <p:grpSp>
          <p:nvGrpSpPr>
            <p:cNvPr id="67" name="Group 66">
              <a:extLst>
                <a:ext uri="{FF2B5EF4-FFF2-40B4-BE49-F238E27FC236}">
                  <a16:creationId xmlns:a16="http://schemas.microsoft.com/office/drawing/2014/main" id="{4AE3810F-11AF-40D9-9341-6E48A4F7913E}"/>
                </a:ext>
              </a:extLst>
            </p:cNvPr>
            <p:cNvGrpSpPr/>
            <p:nvPr/>
          </p:nvGrpSpPr>
          <p:grpSpPr>
            <a:xfrm>
              <a:off x="7485437" y="1813765"/>
              <a:ext cx="1426765" cy="1505121"/>
              <a:chOff x="7485437" y="1813765"/>
              <a:chExt cx="1426765" cy="1505121"/>
            </a:xfrm>
          </p:grpSpPr>
          <p:sp>
            <p:nvSpPr>
              <p:cNvPr id="71" name="TextBox 70">
                <a:extLst>
                  <a:ext uri="{FF2B5EF4-FFF2-40B4-BE49-F238E27FC236}">
                    <a16:creationId xmlns:a16="http://schemas.microsoft.com/office/drawing/2014/main" id="{95E4A1DE-DA66-4F33-96A6-94110EFB3665}"/>
                  </a:ext>
                </a:extLst>
              </p:cNvPr>
              <p:cNvSpPr txBox="1"/>
              <p:nvPr/>
            </p:nvSpPr>
            <p:spPr>
              <a:xfrm>
                <a:off x="7485437" y="1813765"/>
                <a:ext cx="1426765" cy="369332"/>
              </a:xfrm>
              <a:prstGeom prst="rect">
                <a:avLst/>
              </a:prstGeom>
              <a:noFill/>
            </p:spPr>
            <p:txBody>
              <a:bodyPr wrap="square" rtlCol="0">
                <a:spAutoFit/>
              </a:bodyPr>
              <a:lstStyle/>
              <a:p>
                <a:pPr algn="r"/>
                <a:r>
                  <a:rPr lang="en-GB" dirty="0"/>
                  <a:t>generator</a:t>
                </a:r>
              </a:p>
            </p:txBody>
          </p:sp>
          <p:cxnSp>
            <p:nvCxnSpPr>
              <p:cNvPr id="72" name="Straight Connector 71">
                <a:extLst>
                  <a:ext uri="{FF2B5EF4-FFF2-40B4-BE49-F238E27FC236}">
                    <a16:creationId xmlns:a16="http://schemas.microsoft.com/office/drawing/2014/main" id="{21B39BB8-32B7-47B9-8CE4-A102BBD9A422}"/>
                  </a:ext>
                </a:extLst>
              </p:cNvPr>
              <p:cNvCxnSpPr>
                <a:stCxn id="71" idx="2"/>
              </p:cNvCxnSpPr>
              <p:nvPr/>
            </p:nvCxnSpPr>
            <p:spPr>
              <a:xfrm flipH="1">
                <a:off x="7743118" y="2183097"/>
                <a:ext cx="455702" cy="1135789"/>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5596FA16-F316-48B5-A71F-BFFE9C958037}"/>
                </a:ext>
              </a:extLst>
            </p:cNvPr>
            <p:cNvGrpSpPr/>
            <p:nvPr/>
          </p:nvGrpSpPr>
          <p:grpSpPr>
            <a:xfrm>
              <a:off x="7178482" y="3543476"/>
              <a:ext cx="1426765" cy="1420747"/>
              <a:chOff x="7178482" y="3543476"/>
              <a:chExt cx="1426765" cy="1420747"/>
            </a:xfrm>
          </p:grpSpPr>
          <p:sp>
            <p:nvSpPr>
              <p:cNvPr id="69" name="TextBox 68">
                <a:extLst>
                  <a:ext uri="{FF2B5EF4-FFF2-40B4-BE49-F238E27FC236}">
                    <a16:creationId xmlns:a16="http://schemas.microsoft.com/office/drawing/2014/main" id="{72A4C70E-6F6C-4F41-8D76-B8C60F740FEE}"/>
                  </a:ext>
                </a:extLst>
              </p:cNvPr>
              <p:cNvSpPr txBox="1"/>
              <p:nvPr/>
            </p:nvSpPr>
            <p:spPr>
              <a:xfrm>
                <a:off x="7178482" y="4594891"/>
                <a:ext cx="1426765" cy="369332"/>
              </a:xfrm>
              <a:prstGeom prst="rect">
                <a:avLst/>
              </a:prstGeom>
              <a:noFill/>
            </p:spPr>
            <p:txBody>
              <a:bodyPr wrap="square" rtlCol="0">
                <a:spAutoFit/>
              </a:bodyPr>
              <a:lstStyle/>
              <a:p>
                <a:pPr algn="r"/>
                <a:r>
                  <a:rPr lang="en-GB" dirty="0"/>
                  <a:t>brake</a:t>
                </a:r>
              </a:p>
            </p:txBody>
          </p:sp>
          <p:cxnSp>
            <p:nvCxnSpPr>
              <p:cNvPr id="70" name="Straight Connector 69">
                <a:extLst>
                  <a:ext uri="{FF2B5EF4-FFF2-40B4-BE49-F238E27FC236}">
                    <a16:creationId xmlns:a16="http://schemas.microsoft.com/office/drawing/2014/main" id="{557EB70B-24F3-4945-B209-9B8312AE8935}"/>
                  </a:ext>
                </a:extLst>
              </p:cNvPr>
              <p:cNvCxnSpPr/>
              <p:nvPr/>
            </p:nvCxnSpPr>
            <p:spPr>
              <a:xfrm>
                <a:off x="7323570" y="3543476"/>
                <a:ext cx="762332" cy="1076195"/>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3" name="Group 72">
            <a:extLst>
              <a:ext uri="{FF2B5EF4-FFF2-40B4-BE49-F238E27FC236}">
                <a16:creationId xmlns:a16="http://schemas.microsoft.com/office/drawing/2014/main" id="{29F463D5-7D35-43CF-AC0D-3F68B782EFF9}"/>
              </a:ext>
            </a:extLst>
          </p:cNvPr>
          <p:cNvGrpSpPr/>
          <p:nvPr/>
        </p:nvGrpSpPr>
        <p:grpSpPr>
          <a:xfrm>
            <a:off x="6316611" y="2314277"/>
            <a:ext cx="3599519" cy="1214559"/>
            <a:chOff x="4372942" y="2264161"/>
            <a:chExt cx="3599519" cy="1214559"/>
          </a:xfrm>
        </p:grpSpPr>
        <p:grpSp>
          <p:nvGrpSpPr>
            <p:cNvPr id="74" name="Group 73">
              <a:extLst>
                <a:ext uri="{FF2B5EF4-FFF2-40B4-BE49-F238E27FC236}">
                  <a16:creationId xmlns:a16="http://schemas.microsoft.com/office/drawing/2014/main" id="{4B589E0A-A213-4821-80A2-E0C9FC7FA1BF}"/>
                </a:ext>
              </a:extLst>
            </p:cNvPr>
            <p:cNvGrpSpPr/>
            <p:nvPr/>
          </p:nvGrpSpPr>
          <p:grpSpPr>
            <a:xfrm>
              <a:off x="6545696" y="2264161"/>
              <a:ext cx="1426765" cy="1144671"/>
              <a:chOff x="6545696" y="2264161"/>
              <a:chExt cx="1426765" cy="1144671"/>
            </a:xfrm>
          </p:grpSpPr>
          <p:sp>
            <p:nvSpPr>
              <p:cNvPr id="78" name="TextBox 77">
                <a:extLst>
                  <a:ext uri="{FF2B5EF4-FFF2-40B4-BE49-F238E27FC236}">
                    <a16:creationId xmlns:a16="http://schemas.microsoft.com/office/drawing/2014/main" id="{976DCDE6-407E-4DD1-BA61-B14FD88AABAB}"/>
                  </a:ext>
                </a:extLst>
              </p:cNvPr>
              <p:cNvSpPr txBox="1"/>
              <p:nvPr/>
            </p:nvSpPr>
            <p:spPr>
              <a:xfrm>
                <a:off x="6545696" y="2264161"/>
                <a:ext cx="1426765" cy="369332"/>
              </a:xfrm>
              <a:prstGeom prst="rect">
                <a:avLst/>
              </a:prstGeom>
              <a:noFill/>
            </p:spPr>
            <p:txBody>
              <a:bodyPr wrap="square" rtlCol="0">
                <a:spAutoFit/>
              </a:bodyPr>
              <a:lstStyle/>
              <a:p>
                <a:r>
                  <a:rPr lang="en-GB" dirty="0"/>
                  <a:t>gear box</a:t>
                </a:r>
              </a:p>
            </p:txBody>
          </p:sp>
          <p:cxnSp>
            <p:nvCxnSpPr>
              <p:cNvPr id="79" name="Straight Connector 78">
                <a:extLst>
                  <a:ext uri="{FF2B5EF4-FFF2-40B4-BE49-F238E27FC236}">
                    <a16:creationId xmlns:a16="http://schemas.microsoft.com/office/drawing/2014/main" id="{A9B6E315-EFD2-40E6-AB62-6BC4C98624C5}"/>
                  </a:ext>
                </a:extLst>
              </p:cNvPr>
              <p:cNvCxnSpPr/>
              <p:nvPr/>
            </p:nvCxnSpPr>
            <p:spPr>
              <a:xfrm flipH="1">
                <a:off x="6791324" y="2618441"/>
                <a:ext cx="344173" cy="790391"/>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F3D5B94D-067E-4CBC-9F5A-56854855E34D}"/>
                </a:ext>
              </a:extLst>
            </p:cNvPr>
            <p:cNvGrpSpPr/>
            <p:nvPr/>
          </p:nvGrpSpPr>
          <p:grpSpPr>
            <a:xfrm>
              <a:off x="4372942" y="2877092"/>
              <a:ext cx="1927627" cy="601628"/>
              <a:chOff x="4372942" y="2877092"/>
              <a:chExt cx="1927627" cy="601628"/>
            </a:xfrm>
          </p:grpSpPr>
          <p:sp>
            <p:nvSpPr>
              <p:cNvPr id="76" name="TextBox 75">
                <a:extLst>
                  <a:ext uri="{FF2B5EF4-FFF2-40B4-BE49-F238E27FC236}">
                    <a16:creationId xmlns:a16="http://schemas.microsoft.com/office/drawing/2014/main" id="{E58F5258-73B9-4E73-97E0-DDD5D2F2194A}"/>
                  </a:ext>
                </a:extLst>
              </p:cNvPr>
              <p:cNvSpPr txBox="1"/>
              <p:nvPr/>
            </p:nvSpPr>
            <p:spPr>
              <a:xfrm>
                <a:off x="4372942" y="2877092"/>
                <a:ext cx="1426765" cy="369332"/>
              </a:xfrm>
              <a:prstGeom prst="rect">
                <a:avLst/>
              </a:prstGeom>
              <a:noFill/>
            </p:spPr>
            <p:txBody>
              <a:bodyPr wrap="square" rtlCol="0">
                <a:spAutoFit/>
              </a:bodyPr>
              <a:lstStyle/>
              <a:p>
                <a:r>
                  <a:rPr lang="en-GB" dirty="0"/>
                  <a:t>shaft</a:t>
                </a:r>
              </a:p>
            </p:txBody>
          </p:sp>
          <p:cxnSp>
            <p:nvCxnSpPr>
              <p:cNvPr id="77" name="Straight Connector 76">
                <a:extLst>
                  <a:ext uri="{FF2B5EF4-FFF2-40B4-BE49-F238E27FC236}">
                    <a16:creationId xmlns:a16="http://schemas.microsoft.com/office/drawing/2014/main" id="{BE19255A-CBAB-4788-8B6F-028DCBACCBCC}"/>
                  </a:ext>
                </a:extLst>
              </p:cNvPr>
              <p:cNvCxnSpPr/>
              <p:nvPr/>
            </p:nvCxnSpPr>
            <p:spPr>
              <a:xfrm>
                <a:off x="5086325" y="3129500"/>
                <a:ext cx="1214244" cy="34922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C8C63A38-984C-4769-83B7-2E479101F58B}"/>
              </a:ext>
            </a:extLst>
          </p:cNvPr>
          <p:cNvGrpSpPr/>
          <p:nvPr/>
        </p:nvGrpSpPr>
        <p:grpSpPr>
          <a:xfrm>
            <a:off x="8356558" y="1134824"/>
            <a:ext cx="1320581" cy="1287275"/>
            <a:chOff x="6368581" y="387257"/>
            <a:chExt cx="1603880" cy="1295733"/>
          </a:xfrm>
        </p:grpSpPr>
        <p:sp>
          <p:nvSpPr>
            <p:cNvPr id="81" name="TextBox 80">
              <a:extLst>
                <a:ext uri="{FF2B5EF4-FFF2-40B4-BE49-F238E27FC236}">
                  <a16:creationId xmlns:a16="http://schemas.microsoft.com/office/drawing/2014/main" id="{261A1030-CF0D-4988-9EDC-8AD9D30DA5AF}"/>
                </a:ext>
              </a:extLst>
            </p:cNvPr>
            <p:cNvSpPr txBox="1"/>
            <p:nvPr/>
          </p:nvSpPr>
          <p:spPr>
            <a:xfrm>
              <a:off x="6545696" y="387257"/>
              <a:ext cx="1426765" cy="369332"/>
            </a:xfrm>
            <a:prstGeom prst="rect">
              <a:avLst/>
            </a:prstGeom>
            <a:noFill/>
          </p:spPr>
          <p:txBody>
            <a:bodyPr wrap="square" rtlCol="0">
              <a:spAutoFit/>
            </a:bodyPr>
            <a:lstStyle/>
            <a:p>
              <a:r>
                <a:rPr lang="en-GB" dirty="0"/>
                <a:t>blades</a:t>
              </a:r>
            </a:p>
          </p:txBody>
        </p:sp>
        <p:cxnSp>
          <p:nvCxnSpPr>
            <p:cNvPr id="82" name="Straight Connector 81">
              <a:extLst>
                <a:ext uri="{FF2B5EF4-FFF2-40B4-BE49-F238E27FC236}">
                  <a16:creationId xmlns:a16="http://schemas.microsoft.com/office/drawing/2014/main" id="{1DC6CDDA-CD7C-42B0-A8BC-8D4AA5948D87}"/>
                </a:ext>
              </a:extLst>
            </p:cNvPr>
            <p:cNvCxnSpPr/>
            <p:nvPr/>
          </p:nvCxnSpPr>
          <p:spPr>
            <a:xfrm flipH="1">
              <a:off x="6368581" y="750097"/>
              <a:ext cx="662418" cy="932893"/>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DB6CDA1-BF87-42C1-8096-6821B1C05CF4}"/>
              </a:ext>
            </a:extLst>
          </p:cNvPr>
          <p:cNvSpPr txBox="1"/>
          <p:nvPr/>
        </p:nvSpPr>
        <p:spPr>
          <a:xfrm>
            <a:off x="654341" y="1958697"/>
            <a:ext cx="4937330" cy="3139321"/>
          </a:xfrm>
          <a:prstGeom prst="rect">
            <a:avLst/>
          </a:prstGeom>
          <a:noFill/>
        </p:spPr>
        <p:txBody>
          <a:bodyPr wrap="square" rtlCol="0">
            <a:spAutoFit/>
          </a:bodyPr>
          <a:lstStyle/>
          <a:p>
            <a:r>
              <a:rPr lang="en-GB" dirty="0"/>
              <a:t>When the </a:t>
            </a:r>
            <a:r>
              <a:rPr lang="en-GB" b="1" dirty="0"/>
              <a:t>wind blows</a:t>
            </a:r>
            <a:r>
              <a:rPr lang="en-GB" dirty="0"/>
              <a:t> it pushes the </a:t>
            </a:r>
            <a:r>
              <a:rPr lang="en-GB" b="1" dirty="0"/>
              <a:t>blades</a:t>
            </a:r>
            <a:r>
              <a:rPr lang="en-GB" dirty="0"/>
              <a:t> on the turbine causing them to rotate.</a:t>
            </a:r>
          </a:p>
          <a:p>
            <a:endParaRPr lang="en-GB" dirty="0"/>
          </a:p>
          <a:p>
            <a:r>
              <a:rPr lang="en-GB" dirty="0"/>
              <a:t>The spinning blades are connected to a </a:t>
            </a:r>
            <a:r>
              <a:rPr lang="en-GB" b="1" dirty="0"/>
              <a:t>shaft</a:t>
            </a:r>
            <a:r>
              <a:rPr lang="en-GB" dirty="0"/>
              <a:t> which is then connected to a </a:t>
            </a:r>
            <a:r>
              <a:rPr lang="en-GB" b="1" dirty="0"/>
              <a:t>gear box</a:t>
            </a:r>
            <a:r>
              <a:rPr lang="en-GB" dirty="0"/>
              <a:t>. This gear box helps the blades spin faster.</a:t>
            </a:r>
          </a:p>
          <a:p>
            <a:endParaRPr lang="en-GB" dirty="0"/>
          </a:p>
          <a:p>
            <a:r>
              <a:rPr lang="en-GB" dirty="0"/>
              <a:t>The gear box is connected to a </a:t>
            </a:r>
            <a:r>
              <a:rPr lang="en-GB" b="1" dirty="0"/>
              <a:t>generator</a:t>
            </a:r>
            <a:r>
              <a:rPr lang="en-GB" dirty="0"/>
              <a:t> which produces the electricity.  The turbines are also fitted with a </a:t>
            </a:r>
            <a:r>
              <a:rPr lang="en-GB" b="1" dirty="0"/>
              <a:t>brake</a:t>
            </a:r>
            <a:r>
              <a:rPr lang="en-GB" dirty="0"/>
              <a:t>. </a:t>
            </a:r>
          </a:p>
          <a:p>
            <a:endParaRPr lang="en-GB" dirty="0"/>
          </a:p>
        </p:txBody>
      </p:sp>
    </p:spTree>
    <p:extLst>
      <p:ext uri="{BB962C8B-B14F-4D97-AF65-F5344CB8AC3E}">
        <p14:creationId xmlns:p14="http://schemas.microsoft.com/office/powerpoint/2010/main" val="266090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10"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par>
                                <p:cTn id="14" presetID="10" presetClass="entr" presetSubtype="0" fill="hold"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fade">
                                      <p:cBhvr>
                                        <p:cTn id="1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3159" y="285645"/>
            <a:ext cx="6755891" cy="553998"/>
          </a:xfrm>
          <a:prstGeom prst="rect">
            <a:avLst/>
          </a:prstGeom>
          <a:noFill/>
        </p:spPr>
        <p:txBody>
          <a:bodyPr wrap="square" rtlCol="0">
            <a:spAutoFit/>
          </a:bodyPr>
          <a:lstStyle/>
          <a:p>
            <a:r>
              <a:rPr lang="en-GB" sz="3000" b="1" dirty="0">
                <a:solidFill>
                  <a:schemeClr val="bg1"/>
                </a:solidFill>
                <a:latin typeface="+mj-lt"/>
              </a:rPr>
              <a:t>Wind turbines – what are they made of?</a:t>
            </a:r>
            <a:endParaRPr lang="en-GB" sz="3000" b="1" dirty="0">
              <a:solidFill>
                <a:schemeClr val="bg1"/>
              </a:solidFill>
            </a:endParaRPr>
          </a:p>
        </p:txBody>
      </p:sp>
      <p:sp>
        <p:nvSpPr>
          <p:cNvPr id="4" name="TextBox 3"/>
          <p:cNvSpPr txBox="1"/>
          <p:nvPr/>
        </p:nvSpPr>
        <p:spPr>
          <a:xfrm>
            <a:off x="9994387" y="6269438"/>
            <a:ext cx="1878066" cy="307777"/>
          </a:xfrm>
          <a:prstGeom prst="rect">
            <a:avLst/>
          </a:prstGeom>
          <a:noFill/>
        </p:spPr>
        <p:txBody>
          <a:bodyPr wrap="square" rtlCol="0">
            <a:spAutoFit/>
          </a:bodyPr>
          <a:lstStyle/>
          <a:p>
            <a:r>
              <a:rPr lang="en-GB" sz="1400" b="0" dirty="0">
                <a:solidFill>
                  <a:schemeClr val="bg1"/>
                </a:solidFill>
                <a:latin typeface="+mj-lt"/>
              </a:rPr>
              <a:t>Date:</a:t>
            </a:r>
            <a:endParaRPr lang="en-GB" sz="1400" b="0" dirty="0">
              <a:solidFill>
                <a:schemeClr val="bg1"/>
              </a:solidFill>
            </a:endParaRPr>
          </a:p>
        </p:txBody>
      </p:sp>
      <p:sp>
        <p:nvSpPr>
          <p:cNvPr id="3" name="TextBox 2">
            <a:extLst>
              <a:ext uri="{FF2B5EF4-FFF2-40B4-BE49-F238E27FC236}">
                <a16:creationId xmlns:a16="http://schemas.microsoft.com/office/drawing/2014/main" id="{7DB6CDA1-BF87-42C1-8096-6821B1C05CF4}"/>
              </a:ext>
            </a:extLst>
          </p:cNvPr>
          <p:cNvSpPr txBox="1"/>
          <p:nvPr/>
        </p:nvSpPr>
        <p:spPr>
          <a:xfrm>
            <a:off x="654341" y="1958697"/>
            <a:ext cx="10937584" cy="3508653"/>
          </a:xfrm>
          <a:prstGeom prst="rect">
            <a:avLst/>
          </a:prstGeom>
          <a:noFill/>
        </p:spPr>
        <p:txBody>
          <a:bodyPr wrap="square" rtlCol="0">
            <a:spAutoFit/>
          </a:bodyPr>
          <a:lstStyle/>
          <a:p>
            <a:pPr algn="ctr"/>
            <a:r>
              <a:rPr lang="en-GB" sz="2800" dirty="0"/>
              <a:t>If we want more electricity, we need bigger wind turbines!</a:t>
            </a:r>
          </a:p>
          <a:p>
            <a:endParaRPr lang="en-GB" dirty="0"/>
          </a:p>
          <a:p>
            <a:pPr algn="ctr"/>
            <a:r>
              <a:rPr lang="en-GB" sz="2800" dirty="0"/>
              <a:t>The problem is, what do we make them out of? </a:t>
            </a:r>
          </a:p>
          <a:p>
            <a:endParaRPr lang="en-GB" sz="2800" dirty="0"/>
          </a:p>
          <a:p>
            <a:pPr algn="ctr"/>
            <a:r>
              <a:rPr lang="en-GB" sz="2800" dirty="0"/>
              <a:t>Wooden blades aren’t strong enough and metal is too heavy...</a:t>
            </a:r>
          </a:p>
          <a:p>
            <a:pPr algn="ctr"/>
            <a:endParaRPr lang="en-GB" sz="2800" dirty="0"/>
          </a:p>
          <a:p>
            <a:pPr algn="ctr"/>
            <a:r>
              <a:rPr lang="en-GB" sz="2800" dirty="0"/>
              <a:t>We need something that is the best of both! </a:t>
            </a:r>
          </a:p>
          <a:p>
            <a:endParaRPr lang="en-GB" dirty="0"/>
          </a:p>
          <a:p>
            <a:endParaRPr lang="en-GB" dirty="0"/>
          </a:p>
        </p:txBody>
      </p:sp>
    </p:spTree>
    <p:extLst>
      <p:ext uri="{BB962C8B-B14F-4D97-AF65-F5344CB8AC3E}">
        <p14:creationId xmlns:p14="http://schemas.microsoft.com/office/powerpoint/2010/main" val="243781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3159" y="285645"/>
            <a:ext cx="7564531" cy="553998"/>
          </a:xfrm>
          <a:prstGeom prst="rect">
            <a:avLst/>
          </a:prstGeom>
          <a:noFill/>
        </p:spPr>
        <p:txBody>
          <a:bodyPr wrap="square" rtlCol="0">
            <a:spAutoFit/>
          </a:bodyPr>
          <a:lstStyle/>
          <a:p>
            <a:r>
              <a:rPr lang="en-GB" sz="3000" b="1" dirty="0">
                <a:solidFill>
                  <a:schemeClr val="bg1"/>
                </a:solidFill>
                <a:latin typeface="+mj-lt"/>
              </a:rPr>
              <a:t>Wind turbines – what are they made of?</a:t>
            </a:r>
            <a:endParaRPr lang="en-GB" sz="3000" b="1" dirty="0">
              <a:solidFill>
                <a:schemeClr val="bg1"/>
              </a:solidFill>
            </a:endParaRPr>
          </a:p>
        </p:txBody>
      </p:sp>
      <p:sp>
        <p:nvSpPr>
          <p:cNvPr id="3" name="TextBox 2">
            <a:extLst>
              <a:ext uri="{FF2B5EF4-FFF2-40B4-BE49-F238E27FC236}">
                <a16:creationId xmlns:a16="http://schemas.microsoft.com/office/drawing/2014/main" id="{7DB6CDA1-BF87-42C1-8096-6821B1C05CF4}"/>
              </a:ext>
            </a:extLst>
          </p:cNvPr>
          <p:cNvSpPr txBox="1"/>
          <p:nvPr/>
        </p:nvSpPr>
        <p:spPr>
          <a:xfrm>
            <a:off x="595617" y="1195299"/>
            <a:ext cx="10587967" cy="2862322"/>
          </a:xfrm>
          <a:prstGeom prst="rect">
            <a:avLst/>
          </a:prstGeom>
          <a:noFill/>
        </p:spPr>
        <p:txBody>
          <a:bodyPr wrap="square" rtlCol="0">
            <a:spAutoFit/>
          </a:bodyPr>
          <a:lstStyle/>
          <a:p>
            <a:pPr algn="ctr"/>
            <a:r>
              <a:rPr lang="en-GB" dirty="0"/>
              <a:t>Most of a turbine is made from metal but the blades are now made of composites. </a:t>
            </a:r>
          </a:p>
          <a:p>
            <a:endParaRPr lang="en-GB" dirty="0"/>
          </a:p>
          <a:p>
            <a:pPr algn="ctr"/>
            <a:r>
              <a:rPr lang="en-GB" b="1" dirty="0">
                <a:solidFill>
                  <a:srgbClr val="00A19A"/>
                </a:solidFill>
              </a:rPr>
              <a:t>What’s a composite? </a:t>
            </a:r>
          </a:p>
          <a:p>
            <a:endParaRPr lang="en-GB" dirty="0">
              <a:solidFill>
                <a:srgbClr val="00A19A"/>
              </a:solidFill>
            </a:endParaRPr>
          </a:p>
          <a:p>
            <a:pPr algn="ctr"/>
            <a:r>
              <a:rPr lang="en-GB" dirty="0">
                <a:solidFill>
                  <a:srgbClr val="00A19A"/>
                </a:solidFill>
              </a:rPr>
              <a:t>Composites are combinations of two or more materials that perform better when they’re together rather than separate such as carbon fibre!</a:t>
            </a:r>
          </a:p>
          <a:p>
            <a:endParaRPr lang="en-GB" dirty="0"/>
          </a:p>
          <a:p>
            <a:endParaRPr lang="en-GB" dirty="0"/>
          </a:p>
          <a:p>
            <a:pPr marL="285750" indent="-285750">
              <a:buFontTx/>
              <a:buChar char="-"/>
            </a:pPr>
            <a:endParaRPr lang="en-GB" dirty="0"/>
          </a:p>
          <a:p>
            <a:endParaRPr lang="en-GB" dirty="0"/>
          </a:p>
        </p:txBody>
      </p:sp>
      <p:grpSp>
        <p:nvGrpSpPr>
          <p:cNvPr id="4" name="Group 3">
            <a:extLst>
              <a:ext uri="{FF2B5EF4-FFF2-40B4-BE49-F238E27FC236}">
                <a16:creationId xmlns:a16="http://schemas.microsoft.com/office/drawing/2014/main" id="{25C4384E-E6E3-4570-83C2-193E170B2D4D}"/>
              </a:ext>
            </a:extLst>
          </p:cNvPr>
          <p:cNvGrpSpPr/>
          <p:nvPr/>
        </p:nvGrpSpPr>
        <p:grpSpPr>
          <a:xfrm>
            <a:off x="2072082" y="2942752"/>
            <a:ext cx="7793312" cy="2842191"/>
            <a:chOff x="1761069" y="1762727"/>
            <a:chExt cx="9086321" cy="3950590"/>
          </a:xfrm>
        </p:grpSpPr>
        <p:sp>
          <p:nvSpPr>
            <p:cNvPr id="5" name="Rounded Rectangle 37">
              <a:extLst>
                <a:ext uri="{FF2B5EF4-FFF2-40B4-BE49-F238E27FC236}">
                  <a16:creationId xmlns:a16="http://schemas.microsoft.com/office/drawing/2014/main" id="{321A020C-AAA2-4B97-8188-B90CB3FE62E1}"/>
                </a:ext>
              </a:extLst>
            </p:cNvPr>
            <p:cNvSpPr/>
            <p:nvPr/>
          </p:nvSpPr>
          <p:spPr>
            <a:xfrm>
              <a:off x="8336419" y="2462320"/>
              <a:ext cx="2174193" cy="1800000"/>
            </a:xfrm>
            <a:prstGeom prst="roundRect">
              <a:avLst/>
            </a:prstGeom>
            <a:blipFill dpi="0" rotWithShape="1">
              <a:blip r:embed="rId3"/>
              <a:srcRect/>
              <a:stretch>
                <a:fillRect l="-18388" r="-1"/>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1">
              <a:extLst>
                <a:ext uri="{FF2B5EF4-FFF2-40B4-BE49-F238E27FC236}">
                  <a16:creationId xmlns:a16="http://schemas.microsoft.com/office/drawing/2014/main" id="{E10C67CD-0D77-4866-AF14-B73E9019843F}"/>
                </a:ext>
              </a:extLst>
            </p:cNvPr>
            <p:cNvSpPr/>
            <p:nvPr/>
          </p:nvSpPr>
          <p:spPr>
            <a:xfrm>
              <a:off x="1793110" y="2477192"/>
              <a:ext cx="2510971" cy="1727200"/>
            </a:xfrm>
            <a:prstGeom prst="roundRect">
              <a:avLst/>
            </a:prstGeom>
            <a:solidFill>
              <a:schemeClr val="bg1"/>
            </a:solidFill>
            <a:ln w="57150">
              <a:solidFill>
                <a:srgbClr val="52A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Franklin Gothic Medium Cond" panose="020B0606030402020204" pitchFamily="34" charset="0"/>
                </a:rPr>
                <a:t>Reinforcement</a:t>
              </a:r>
            </a:p>
          </p:txBody>
        </p:sp>
        <p:sp>
          <p:nvSpPr>
            <p:cNvPr id="7" name="Rounded Rectangle 14">
              <a:extLst>
                <a:ext uri="{FF2B5EF4-FFF2-40B4-BE49-F238E27FC236}">
                  <a16:creationId xmlns:a16="http://schemas.microsoft.com/office/drawing/2014/main" id="{C8698BFA-84DA-44C3-BFAD-5AC13202E07B}"/>
                </a:ext>
              </a:extLst>
            </p:cNvPr>
            <p:cNvSpPr/>
            <p:nvPr/>
          </p:nvSpPr>
          <p:spPr>
            <a:xfrm>
              <a:off x="5037053" y="2477192"/>
              <a:ext cx="2510971" cy="1727200"/>
            </a:xfrm>
            <a:prstGeom prst="roundRect">
              <a:avLst/>
            </a:prstGeom>
            <a:solidFill>
              <a:schemeClr val="bg1"/>
            </a:solidFill>
            <a:ln w="57150">
              <a:solidFill>
                <a:srgbClr val="52A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Franklin Gothic Medium Cond" panose="020B0606030402020204" pitchFamily="34" charset="0"/>
                </a:rPr>
                <a:t>Matrix</a:t>
              </a:r>
            </a:p>
          </p:txBody>
        </p:sp>
        <p:sp>
          <p:nvSpPr>
            <p:cNvPr id="8" name="TextBox 7">
              <a:extLst>
                <a:ext uri="{FF2B5EF4-FFF2-40B4-BE49-F238E27FC236}">
                  <a16:creationId xmlns:a16="http://schemas.microsoft.com/office/drawing/2014/main" id="{16CEFD9B-FF5D-4D0C-A38E-78DA5602E407}"/>
                </a:ext>
              </a:extLst>
            </p:cNvPr>
            <p:cNvSpPr txBox="1"/>
            <p:nvPr/>
          </p:nvSpPr>
          <p:spPr>
            <a:xfrm>
              <a:off x="4541525" y="3171195"/>
              <a:ext cx="258084" cy="553998"/>
            </a:xfrm>
            <a:prstGeom prst="rect">
              <a:avLst/>
            </a:prstGeom>
            <a:noFill/>
          </p:spPr>
          <p:txBody>
            <a:bodyPr wrap="none" lIns="0" tIns="0" rIns="0" bIns="0" rtlCol="0">
              <a:spAutoFit/>
            </a:bodyPr>
            <a:lstStyle/>
            <a:p>
              <a:r>
                <a:rPr lang="en-GB" sz="3600" dirty="0">
                  <a:latin typeface="MV Boli" panose="02000500030200090000" pitchFamily="2" charset="0"/>
                  <a:cs typeface="MV Boli" panose="02000500030200090000" pitchFamily="2" charset="0"/>
                </a:rPr>
                <a:t>+</a:t>
              </a:r>
            </a:p>
          </p:txBody>
        </p:sp>
        <p:sp>
          <p:nvSpPr>
            <p:cNvPr id="9" name="TextBox 8">
              <a:extLst>
                <a:ext uri="{FF2B5EF4-FFF2-40B4-BE49-F238E27FC236}">
                  <a16:creationId xmlns:a16="http://schemas.microsoft.com/office/drawing/2014/main" id="{24A50853-EB58-40FE-98FB-C302ACD3BEA6}"/>
                </a:ext>
              </a:extLst>
            </p:cNvPr>
            <p:cNvSpPr txBox="1"/>
            <p:nvPr/>
          </p:nvSpPr>
          <p:spPr>
            <a:xfrm>
              <a:off x="7790851" y="3171195"/>
              <a:ext cx="258084" cy="553998"/>
            </a:xfrm>
            <a:prstGeom prst="rect">
              <a:avLst/>
            </a:prstGeom>
            <a:noFill/>
          </p:spPr>
          <p:txBody>
            <a:bodyPr wrap="none" lIns="0" tIns="0" rIns="0" bIns="0" rtlCol="0">
              <a:spAutoFit/>
            </a:bodyPr>
            <a:lstStyle/>
            <a:p>
              <a:r>
                <a:rPr lang="en-GB" sz="3600" dirty="0">
                  <a:latin typeface="MV Boli" panose="02000500030200090000" pitchFamily="2" charset="0"/>
                  <a:cs typeface="MV Boli" panose="02000500030200090000" pitchFamily="2" charset="0"/>
                </a:rPr>
                <a:t>=</a:t>
              </a:r>
            </a:p>
          </p:txBody>
        </p:sp>
        <p:sp>
          <p:nvSpPr>
            <p:cNvPr id="10" name="Rounded Rectangle 24">
              <a:extLst>
                <a:ext uri="{FF2B5EF4-FFF2-40B4-BE49-F238E27FC236}">
                  <a16:creationId xmlns:a16="http://schemas.microsoft.com/office/drawing/2014/main" id="{C7CF7619-1604-4C6D-A774-4168A20A3C27}"/>
                </a:ext>
              </a:extLst>
            </p:cNvPr>
            <p:cNvSpPr/>
            <p:nvPr/>
          </p:nvSpPr>
          <p:spPr>
            <a:xfrm>
              <a:off x="1793110" y="4460324"/>
              <a:ext cx="2510971" cy="566057"/>
            </a:xfrm>
            <a:prstGeom prst="roundRect">
              <a:avLst/>
            </a:prstGeom>
            <a:solidFill>
              <a:srgbClr val="45B560"/>
            </a:solidFill>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solidFill>
                    <a:schemeClr val="bg1"/>
                  </a:solidFill>
                  <a:effectLst>
                    <a:outerShdw blurRad="38100" dist="38100" dir="2700000" algn="tl">
                      <a:srgbClr val="000000">
                        <a:alpha val="43137"/>
                      </a:srgbClr>
                    </a:outerShdw>
                  </a:effectLst>
                </a:rPr>
                <a:t>Very strong</a:t>
              </a:r>
            </a:p>
          </p:txBody>
        </p:sp>
        <p:sp>
          <p:nvSpPr>
            <p:cNvPr id="11" name="Rounded Rectangle 30">
              <a:extLst>
                <a:ext uri="{FF2B5EF4-FFF2-40B4-BE49-F238E27FC236}">
                  <a16:creationId xmlns:a16="http://schemas.microsoft.com/office/drawing/2014/main" id="{F720817F-3106-4916-9F04-36E74CE52295}"/>
                </a:ext>
              </a:extLst>
            </p:cNvPr>
            <p:cNvSpPr/>
            <p:nvPr/>
          </p:nvSpPr>
          <p:spPr>
            <a:xfrm>
              <a:off x="1793110" y="5147260"/>
              <a:ext cx="2510971" cy="566057"/>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effectLst>
                    <a:outerShdw blurRad="38100" dist="38100" dir="2700000" algn="tl">
                      <a:srgbClr val="000000">
                        <a:alpha val="43137"/>
                      </a:srgbClr>
                    </a:outerShdw>
                  </a:effectLst>
                </a:rPr>
                <a:t>Floppy</a:t>
              </a:r>
            </a:p>
          </p:txBody>
        </p:sp>
        <p:sp>
          <p:nvSpPr>
            <p:cNvPr id="12" name="Rounded Rectangle 31">
              <a:extLst>
                <a:ext uri="{FF2B5EF4-FFF2-40B4-BE49-F238E27FC236}">
                  <a16:creationId xmlns:a16="http://schemas.microsoft.com/office/drawing/2014/main" id="{985B6FDF-B205-44C5-9D74-E2CEB66C3428}"/>
                </a:ext>
              </a:extLst>
            </p:cNvPr>
            <p:cNvSpPr/>
            <p:nvPr/>
          </p:nvSpPr>
          <p:spPr>
            <a:xfrm>
              <a:off x="5037053" y="5147260"/>
              <a:ext cx="2510971" cy="566057"/>
            </a:xfrm>
            <a:prstGeom prst="roundRect">
              <a:avLst/>
            </a:prstGeom>
            <a:solidFill>
              <a:srgbClr val="45B5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effectLst>
                    <a:outerShdw blurRad="38100" dist="38100" dir="2700000" algn="tl">
                      <a:srgbClr val="000000">
                        <a:alpha val="43137"/>
                      </a:srgbClr>
                    </a:outerShdw>
                  </a:effectLst>
                </a:rPr>
                <a:t>Stiff – when dried</a:t>
              </a:r>
            </a:p>
          </p:txBody>
        </p:sp>
        <p:sp>
          <p:nvSpPr>
            <p:cNvPr id="13" name="Rounded Rectangle 32">
              <a:extLst>
                <a:ext uri="{FF2B5EF4-FFF2-40B4-BE49-F238E27FC236}">
                  <a16:creationId xmlns:a16="http://schemas.microsoft.com/office/drawing/2014/main" id="{C84107B8-9812-41C1-B9B3-F91512F6645D}"/>
                </a:ext>
              </a:extLst>
            </p:cNvPr>
            <p:cNvSpPr/>
            <p:nvPr/>
          </p:nvSpPr>
          <p:spPr>
            <a:xfrm>
              <a:off x="5037053" y="4455198"/>
              <a:ext cx="2510971" cy="566057"/>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effectLst>
                    <a:outerShdw blurRad="38100" dist="38100" dir="2700000" algn="tl">
                      <a:srgbClr val="000000">
                        <a:alpha val="43137"/>
                      </a:srgbClr>
                    </a:outerShdw>
                  </a:effectLst>
                </a:rPr>
                <a:t>Weak</a:t>
              </a:r>
            </a:p>
          </p:txBody>
        </p:sp>
        <p:sp>
          <p:nvSpPr>
            <p:cNvPr id="14" name="Rounded Rectangle 33">
              <a:extLst>
                <a:ext uri="{FF2B5EF4-FFF2-40B4-BE49-F238E27FC236}">
                  <a16:creationId xmlns:a16="http://schemas.microsoft.com/office/drawing/2014/main" id="{45A877B9-6D6D-42BD-828A-82FE335B89D1}"/>
                </a:ext>
              </a:extLst>
            </p:cNvPr>
            <p:cNvSpPr/>
            <p:nvPr/>
          </p:nvSpPr>
          <p:spPr>
            <a:xfrm>
              <a:off x="8280997" y="4452572"/>
              <a:ext cx="2510971" cy="566057"/>
            </a:xfrm>
            <a:prstGeom prst="roundRect">
              <a:avLst/>
            </a:prstGeom>
            <a:solidFill>
              <a:srgbClr val="45B5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effectLst>
                    <a:outerShdw blurRad="38100" dist="38100" dir="2700000" algn="tl">
                      <a:srgbClr val="000000">
                        <a:alpha val="43137"/>
                      </a:srgbClr>
                    </a:outerShdw>
                  </a:effectLst>
                </a:rPr>
                <a:t>Very strong</a:t>
              </a:r>
            </a:p>
          </p:txBody>
        </p:sp>
        <p:sp>
          <p:nvSpPr>
            <p:cNvPr id="15" name="Rounded Rectangle 34">
              <a:extLst>
                <a:ext uri="{FF2B5EF4-FFF2-40B4-BE49-F238E27FC236}">
                  <a16:creationId xmlns:a16="http://schemas.microsoft.com/office/drawing/2014/main" id="{09BBF962-3CCD-4507-856B-3CA43A0A07CB}"/>
                </a:ext>
              </a:extLst>
            </p:cNvPr>
            <p:cNvSpPr/>
            <p:nvPr/>
          </p:nvSpPr>
          <p:spPr>
            <a:xfrm>
              <a:off x="8280996" y="5117883"/>
              <a:ext cx="2510971" cy="566057"/>
            </a:xfrm>
            <a:prstGeom prst="roundRect">
              <a:avLst/>
            </a:prstGeom>
            <a:solidFill>
              <a:srgbClr val="45B5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effectLst>
                    <a:outerShdw blurRad="38100" dist="38100" dir="2700000" algn="tl">
                      <a:srgbClr val="000000">
                        <a:alpha val="43137"/>
                      </a:srgbClr>
                    </a:outerShdw>
                  </a:effectLst>
                </a:rPr>
                <a:t>Stiff</a:t>
              </a:r>
            </a:p>
          </p:txBody>
        </p:sp>
        <p:sp>
          <p:nvSpPr>
            <p:cNvPr id="16" name="Rounded Rectangle 35">
              <a:extLst>
                <a:ext uri="{FF2B5EF4-FFF2-40B4-BE49-F238E27FC236}">
                  <a16:creationId xmlns:a16="http://schemas.microsoft.com/office/drawing/2014/main" id="{9EC01E31-0144-4BB9-A14B-1BE3F1C06EAB}"/>
                </a:ext>
              </a:extLst>
            </p:cNvPr>
            <p:cNvSpPr/>
            <p:nvPr/>
          </p:nvSpPr>
          <p:spPr>
            <a:xfrm>
              <a:off x="1761069" y="2440792"/>
              <a:ext cx="2574000" cy="1800000"/>
            </a:xfrm>
            <a:prstGeom prst="roundRect">
              <a:avLst/>
            </a:prstGeom>
            <a:blipFill rotWithShape="1">
              <a:blip r:embed="rId4"/>
              <a:stretch>
                <a:fillRect/>
              </a:stretch>
            </a:blip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36">
              <a:extLst>
                <a:ext uri="{FF2B5EF4-FFF2-40B4-BE49-F238E27FC236}">
                  <a16:creationId xmlns:a16="http://schemas.microsoft.com/office/drawing/2014/main" id="{24BC1FE4-E6E4-4E06-9DBA-C9D1C99B993B}"/>
                </a:ext>
              </a:extLst>
            </p:cNvPr>
            <p:cNvSpPr/>
            <p:nvPr/>
          </p:nvSpPr>
          <p:spPr>
            <a:xfrm>
              <a:off x="5014538" y="2440792"/>
              <a:ext cx="2574000" cy="1800000"/>
            </a:xfrm>
            <a:prstGeom prst="roundRect">
              <a:avLst/>
            </a:prstGeom>
            <a:blipFill rotWithShape="1">
              <a:blip r:embed="rId5"/>
              <a:stretch>
                <a:fillRect/>
              </a:stretch>
            </a:blip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E0510078-1A1A-41BB-A662-7033FCADDC7C}"/>
                </a:ext>
              </a:extLst>
            </p:cNvPr>
            <p:cNvSpPr txBox="1"/>
            <p:nvPr/>
          </p:nvSpPr>
          <p:spPr>
            <a:xfrm>
              <a:off x="1824098" y="1762727"/>
              <a:ext cx="2510971" cy="430887"/>
            </a:xfrm>
            <a:prstGeom prst="rect">
              <a:avLst/>
            </a:prstGeom>
            <a:noFill/>
          </p:spPr>
          <p:txBody>
            <a:bodyPr wrap="square" lIns="0" tIns="0" rIns="0" bIns="0" rtlCol="0">
              <a:spAutoFit/>
            </a:bodyPr>
            <a:lstStyle/>
            <a:p>
              <a:pPr algn="ctr"/>
              <a:r>
                <a:rPr lang="en-GB" sz="2800" dirty="0"/>
                <a:t>String</a:t>
              </a:r>
            </a:p>
          </p:txBody>
        </p:sp>
        <p:sp>
          <p:nvSpPr>
            <p:cNvPr id="19" name="TextBox 18">
              <a:extLst>
                <a:ext uri="{FF2B5EF4-FFF2-40B4-BE49-F238E27FC236}">
                  <a16:creationId xmlns:a16="http://schemas.microsoft.com/office/drawing/2014/main" id="{40C0EE5F-7514-4CA5-8F09-6F51F10660B9}"/>
                </a:ext>
              </a:extLst>
            </p:cNvPr>
            <p:cNvSpPr txBox="1"/>
            <p:nvPr/>
          </p:nvSpPr>
          <p:spPr>
            <a:xfrm>
              <a:off x="5014538" y="1762727"/>
              <a:ext cx="2510971" cy="430887"/>
            </a:xfrm>
            <a:prstGeom prst="rect">
              <a:avLst/>
            </a:prstGeom>
            <a:noFill/>
          </p:spPr>
          <p:txBody>
            <a:bodyPr wrap="square" lIns="0" tIns="0" rIns="0" bIns="0" rtlCol="0">
              <a:spAutoFit/>
            </a:bodyPr>
            <a:lstStyle/>
            <a:p>
              <a:pPr algn="ctr"/>
              <a:r>
                <a:rPr lang="en-GB" sz="2800" dirty="0"/>
                <a:t>Glue</a:t>
              </a:r>
            </a:p>
          </p:txBody>
        </p:sp>
        <p:sp>
          <p:nvSpPr>
            <p:cNvPr id="20" name="TextBox 19">
              <a:extLst>
                <a:ext uri="{FF2B5EF4-FFF2-40B4-BE49-F238E27FC236}">
                  <a16:creationId xmlns:a16="http://schemas.microsoft.com/office/drawing/2014/main" id="{160CE3C3-52E6-4944-8842-CB0F98B74BF7}"/>
                </a:ext>
              </a:extLst>
            </p:cNvPr>
            <p:cNvSpPr txBox="1"/>
            <p:nvPr/>
          </p:nvSpPr>
          <p:spPr>
            <a:xfrm>
              <a:off x="8336419" y="1762845"/>
              <a:ext cx="2510971" cy="430887"/>
            </a:xfrm>
            <a:prstGeom prst="rect">
              <a:avLst/>
            </a:prstGeom>
            <a:noFill/>
          </p:spPr>
          <p:txBody>
            <a:bodyPr wrap="square" lIns="0" tIns="0" rIns="0" bIns="0" rtlCol="0">
              <a:spAutoFit/>
            </a:bodyPr>
            <a:lstStyle/>
            <a:p>
              <a:pPr algn="ctr"/>
              <a:r>
                <a:rPr lang="en-GB" sz="2800" dirty="0"/>
                <a:t>Composite</a:t>
              </a:r>
            </a:p>
          </p:txBody>
        </p:sp>
      </p:grpSp>
    </p:spTree>
    <p:extLst>
      <p:ext uri="{BB962C8B-B14F-4D97-AF65-F5344CB8AC3E}">
        <p14:creationId xmlns:p14="http://schemas.microsoft.com/office/powerpoint/2010/main" val="53361493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TotalTime>
  <Words>1068</Words>
  <Application>Microsoft Office PowerPoint</Application>
  <PresentationFormat>Widescreen</PresentationFormat>
  <Paragraphs>141</Paragraphs>
  <Slides>12</Slides>
  <Notes>11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12</vt:i4>
      </vt:variant>
    </vt:vector>
  </HeadingPairs>
  <TitlesOfParts>
    <vt:vector size="21" baseType="lpstr">
      <vt:lpstr>Arial</vt:lpstr>
      <vt:lpstr>Calibri</vt:lpstr>
      <vt:lpstr>Calibri Light</vt:lpstr>
      <vt:lpstr>Franklin Gothic Medium Cond</vt:lpstr>
      <vt:lpstr>MV Boli</vt:lpstr>
      <vt:lpstr>1_Office Theme</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National Composites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Bayes</dc:creator>
  <cp:lastModifiedBy>Katie Clark</cp:lastModifiedBy>
  <cp:revision>93</cp:revision>
  <dcterms:created xsi:type="dcterms:W3CDTF">2019-04-23T09:54:34Z</dcterms:created>
  <dcterms:modified xsi:type="dcterms:W3CDTF">2021-03-09T21:58:52Z</dcterms:modified>
</cp:coreProperties>
</file>